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2" r:id="rId1"/>
  </p:sldMasterIdLst>
  <p:notesMasterIdLst>
    <p:notesMasterId r:id="rId58"/>
  </p:notesMasterIdLst>
  <p:sldIdLst>
    <p:sldId id="257" r:id="rId2"/>
    <p:sldId id="529" r:id="rId3"/>
    <p:sldId id="530" r:id="rId4"/>
    <p:sldId id="522" r:id="rId5"/>
    <p:sldId id="531" r:id="rId6"/>
    <p:sldId id="523" r:id="rId7"/>
    <p:sldId id="528" r:id="rId8"/>
    <p:sldId id="442" r:id="rId9"/>
    <p:sldId id="527" r:id="rId10"/>
    <p:sldId id="275" r:id="rId11"/>
    <p:sldId id="497" r:id="rId12"/>
    <p:sldId id="493" r:id="rId13"/>
    <p:sldId id="413" r:id="rId14"/>
    <p:sldId id="276" r:id="rId15"/>
    <p:sldId id="277" r:id="rId16"/>
    <p:sldId id="278" r:id="rId17"/>
    <p:sldId id="279" r:id="rId18"/>
    <p:sldId id="534" r:id="rId19"/>
    <p:sldId id="280" r:id="rId20"/>
    <p:sldId id="281" r:id="rId21"/>
    <p:sldId id="539" r:id="rId22"/>
    <p:sldId id="282" r:id="rId23"/>
    <p:sldId id="538" r:id="rId24"/>
    <p:sldId id="283" r:id="rId25"/>
    <p:sldId id="537" r:id="rId26"/>
    <p:sldId id="395" r:id="rId27"/>
    <p:sldId id="498" r:id="rId28"/>
    <p:sldId id="533" r:id="rId29"/>
    <p:sldId id="535" r:id="rId30"/>
    <p:sldId id="532" r:id="rId31"/>
    <p:sldId id="486" r:id="rId32"/>
    <p:sldId id="541" r:id="rId33"/>
    <p:sldId id="542" r:id="rId34"/>
    <p:sldId id="543" r:id="rId35"/>
    <p:sldId id="459" r:id="rId36"/>
    <p:sldId id="460" r:id="rId37"/>
    <p:sldId id="461" r:id="rId38"/>
    <p:sldId id="462" r:id="rId39"/>
    <p:sldId id="384" r:id="rId40"/>
    <p:sldId id="506" r:id="rId41"/>
    <p:sldId id="507" r:id="rId42"/>
    <p:sldId id="508" r:id="rId43"/>
    <p:sldId id="540" r:id="rId44"/>
    <p:sldId id="302" r:id="rId45"/>
    <p:sldId id="414" r:id="rId46"/>
    <p:sldId id="415" r:id="rId47"/>
    <p:sldId id="416" r:id="rId48"/>
    <p:sldId id="417" r:id="rId49"/>
    <p:sldId id="418" r:id="rId50"/>
    <p:sldId id="419" r:id="rId51"/>
    <p:sldId id="420" r:id="rId52"/>
    <p:sldId id="421" r:id="rId53"/>
    <p:sldId id="443" r:id="rId54"/>
    <p:sldId id="403" r:id="rId55"/>
    <p:sldId id="383" r:id="rId56"/>
    <p:sldId id="270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0"/>
    <p:restoredTop sz="92308"/>
  </p:normalViewPr>
  <p:slideViewPr>
    <p:cSldViewPr snapToGrid="0" snapToObjects="1">
      <p:cViewPr varScale="1">
        <p:scale>
          <a:sx n="62" d="100"/>
          <a:sy n="62" d="100"/>
        </p:scale>
        <p:origin x="6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OG.%20NIDN\NIDN%202019\Data%20dosen%2004.09.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'Jafung Kemristek'!$B$4</c:f>
              <c:strCache>
                <c:ptCount val="1"/>
                <c:pt idx="0">
                  <c:v>Jumlah Dosen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23-4CCC-8630-D5D6C2693C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23-4CCC-8630-D5D6C2693C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23-4CCC-8630-D5D6C2693C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23-4CCC-8630-D5D6C2693C5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D23-4CCC-8630-D5D6C2693C52}"/>
              </c:ext>
            </c:extLst>
          </c:dPt>
          <c:dLbls>
            <c:dLbl>
              <c:idx val="0"/>
              <c:layout>
                <c:manualLayout>
                  <c:x val="-0.13999538812211701"/>
                  <c:y val="0.12908452190857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23-4CCC-8630-D5D6C2693C52}"/>
                </c:ext>
              </c:extLst>
            </c:dLbl>
            <c:dLbl>
              <c:idx val="1"/>
              <c:layout>
                <c:manualLayout>
                  <c:x val="-0.17154299395566799"/>
                  <c:y val="-0.25303136756069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23-4CCC-8630-D5D6C2693C52}"/>
                </c:ext>
              </c:extLst>
            </c:dLbl>
            <c:dLbl>
              <c:idx val="3"/>
              <c:layout>
                <c:manualLayout>
                  <c:x val="-6.1868970569571996E-3"/>
                  <c:y val="2.954017700073070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23-4CCC-8630-D5D6C2693C52}"/>
                </c:ext>
              </c:extLst>
            </c:dLbl>
            <c:dLbl>
              <c:idx val="4"/>
              <c:layout>
                <c:manualLayout>
                  <c:x val="0.16196725207403001"/>
                  <c:y val="5.03221196784758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D23-4CCC-8630-D5D6C2693C5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'Jafung Kemristek'!$A$5:$A$9</c:f>
              <c:strCache>
                <c:ptCount val="5"/>
                <c:pt idx="0">
                  <c:v>Asisten Ahli</c:v>
                </c:pt>
                <c:pt idx="1">
                  <c:v>Lektor</c:v>
                </c:pt>
                <c:pt idx="2">
                  <c:v>Lektor Kepala</c:v>
                </c:pt>
                <c:pt idx="3">
                  <c:v>Profesor</c:v>
                </c:pt>
                <c:pt idx="4">
                  <c:v>Tidak Berjafung</c:v>
                </c:pt>
              </c:strCache>
            </c:strRef>
          </c:cat>
          <c:val>
            <c:numRef>
              <c:f>'Jafung Kemristek'!$B$5:$B$9</c:f>
              <c:numCache>
                <c:formatCode>_(* #,##0_);_(* \(#,##0\);_(* "-"_);_(@_)</c:formatCode>
                <c:ptCount val="5"/>
                <c:pt idx="0">
                  <c:v>67412</c:v>
                </c:pt>
                <c:pt idx="1">
                  <c:v>58851</c:v>
                </c:pt>
                <c:pt idx="2">
                  <c:v>29158</c:v>
                </c:pt>
                <c:pt idx="3">
                  <c:v>5897</c:v>
                </c:pt>
                <c:pt idx="4">
                  <c:v>85467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D23-4CCC-8630-D5D6C2693C5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rgbClr val="00B05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F7A63-4F26-8C46-AC66-1E40976707F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3D15-B67E-5B48-B933-50DCFB56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2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23D15-B67E-5B48-B933-50DCFB560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24558-70ED-B34A-A262-08D1EA06DE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24558-70ED-B34A-A262-08D1EA06DE8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61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24558-70ED-B34A-A262-08D1EA06DE8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72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4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1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23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4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8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1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1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86964A3-4E99-5843-A700-421D9CB5024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C207865-B9D3-E248-8EE4-68CC25260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7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k.ristekdikti.go.id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egulasi%20Baru_per%2001-04-%202015/01.2.Permenpan2013_046_perubahan%20atas%202013_017&amp;LampII-V-VI.pdf" TargetMode="External"/><Relationship Id="rId7" Type="http://schemas.openxmlformats.org/officeDocument/2006/relationships/hyperlink" Target="Regulasi%20Baru_per%2001-04-%202015/SE%20Dittendik_No.161-E4.3-2015(stempel)%20tgl%2026%20Jan%202015_Batas%20akhir%20berkas%20ditolak%20dengan%20penilaian%20lama_31Maret%202015.pdf" TargetMode="External"/><Relationship Id="rId2" Type="http://schemas.openxmlformats.org/officeDocument/2006/relationships/hyperlink" Target="Regulasi%20Baru_per%2001-04-%202015/01.1.Permenpan17-2013JafungDosen&amp;LampI-VI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Regulasi%20Baru_per%2001-04-%202015/04.Pedoman%20Operasional%20PAK_9-4-2015.pdf" TargetMode="External"/><Relationship Id="rId5" Type="http://schemas.openxmlformats.org/officeDocument/2006/relationships/hyperlink" Target="Regulasi%20Baru_per%2001-04-%202015/03.1.Permendikbud_tahun2014_nomor092_Juknis%20PJA~bold%20ke%20PO.pdf" TargetMode="External"/><Relationship Id="rId4" Type="http://schemas.openxmlformats.org/officeDocument/2006/relationships/hyperlink" Target="Regulasi%20Baru_per%2001-04-%202015/02.1.PerberKemendikbud&amp;KaBKN_pb_tahun2014_VIII_nomor004_Ketentuan%20Pelaksanaan%20PJA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230244"/>
          </a:xfr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REGULASI PERHITUNGAN ANGKA KREDIT DOSEN DAN PENYIAPAN SDM UNGGUL PERGURUAN TINGGI</a:t>
            </a:r>
            <a:br>
              <a:rPr lang="en-US" sz="3200" b="1" dirty="0">
                <a:solidFill>
                  <a:schemeClr val="bg1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00500"/>
            <a:ext cx="12192000" cy="2857500"/>
          </a:xfr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4000" b="1" dirty="0" err="1">
                <a:solidFill>
                  <a:srgbClr val="FFFF00"/>
                </a:solidFill>
              </a:rPr>
              <a:t>Bunyamin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Maftuh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Kementerian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Pendidikan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Kebudayaan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Universitas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Pendidikan</a:t>
            </a:r>
            <a:r>
              <a:rPr lang="en-US" sz="2400" b="1" dirty="0">
                <a:solidFill>
                  <a:schemeClr val="bg1"/>
                </a:solidFill>
              </a:rPr>
              <a:t> Indonesia (UPI)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187713"/>
            <a:ext cx="12192000" cy="19621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solidFill>
                  <a:srgbClr val="FF0000"/>
                </a:solidFill>
              </a:rPr>
              <a:t>Disampaikan</a:t>
            </a:r>
            <a:r>
              <a:rPr lang="en-US" sz="2800" b="1" dirty="0">
                <a:solidFill>
                  <a:srgbClr val="FF0000"/>
                </a:solidFill>
              </a:rPr>
              <a:t> pada </a:t>
            </a:r>
            <a:r>
              <a:rPr lang="en-US" sz="2800" b="1" dirty="0" err="1">
                <a:solidFill>
                  <a:srgbClr val="FF0000"/>
                </a:solidFill>
              </a:rPr>
              <a:t>kegiatan</a:t>
            </a:r>
            <a:r>
              <a:rPr lang="en-US" sz="2800" b="1" dirty="0">
                <a:solidFill>
                  <a:srgbClr val="FF0000"/>
                </a:solidFill>
              </a:rPr>
              <a:t> Focus Group Discussion di </a:t>
            </a:r>
            <a:r>
              <a:rPr lang="en-US" sz="2800" b="1" dirty="0" err="1">
                <a:solidFill>
                  <a:srgbClr val="FF0000"/>
                </a:solidFill>
              </a:rPr>
              <a:t>Universitas</a:t>
            </a:r>
            <a:r>
              <a:rPr lang="en-US" sz="2800" b="1" dirty="0">
                <a:solidFill>
                  <a:srgbClr val="FF0000"/>
                </a:solidFill>
              </a:rPr>
              <a:t> Sultan </a:t>
            </a:r>
            <a:r>
              <a:rPr lang="en-US" sz="2800" b="1" dirty="0" err="1">
                <a:solidFill>
                  <a:srgbClr val="FF0000"/>
                </a:solidFill>
              </a:rPr>
              <a:t>Ageng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Tirtayasa</a:t>
            </a:r>
            <a:r>
              <a:rPr lang="en-US" sz="2800" b="1" dirty="0">
                <a:solidFill>
                  <a:srgbClr val="FF0000"/>
                </a:solidFill>
              </a:rPr>
              <a:t> (UNTIRTA), </a:t>
            </a:r>
            <a:r>
              <a:rPr lang="en-US" sz="2800" b="1" dirty="0" err="1">
                <a:solidFill>
                  <a:srgbClr val="FF0000"/>
                </a:solidFill>
              </a:rPr>
              <a:t>Serang</a:t>
            </a:r>
            <a:r>
              <a:rPr lang="en-US" sz="2800" b="1" dirty="0">
                <a:solidFill>
                  <a:srgbClr val="FF0000"/>
                </a:solidFill>
              </a:rPr>
              <a:t>, Banten,  31 </a:t>
            </a:r>
            <a:r>
              <a:rPr lang="en-US" sz="2800" b="1" dirty="0" err="1">
                <a:solidFill>
                  <a:srgbClr val="FF0000"/>
                </a:solidFill>
              </a:rPr>
              <a:t>Januari</a:t>
            </a:r>
            <a:r>
              <a:rPr lang="en-US" sz="2800" b="1" dirty="0">
                <a:solidFill>
                  <a:srgbClr val="FF0000"/>
                </a:solidFill>
              </a:rPr>
              <a:t> 2020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6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723900"/>
            <a:ext cx="11258550" cy="57531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sz="5400" b="1" dirty="0"/>
              <a:t>KENAIKAN KARIER </a:t>
            </a:r>
            <a:br>
              <a:rPr lang="en-US" sz="5400" b="1" dirty="0"/>
            </a:br>
            <a:r>
              <a:rPr lang="en-US" sz="5400" b="1" dirty="0"/>
              <a:t>JABATAN AKADEMIK DOSEN</a:t>
            </a:r>
            <a:br>
              <a:rPr lang="en-US" sz="5400" b="1" dirty="0"/>
            </a:br>
            <a:br>
              <a:rPr lang="en-US" sz="4800" b="1" dirty="0"/>
            </a:br>
            <a:br>
              <a:rPr lang="en-US" sz="4800" b="1" dirty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190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0CBD36-8FF3-4F52-B3E4-3420EDA35C9E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2187087" y="438449"/>
            <a:ext cx="8881695" cy="8366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6213">
              <a:defRPr/>
            </a:pPr>
            <a:r>
              <a:rPr lang="id-ID" sz="2800" b="1" dirty="0">
                <a:solidFill>
                  <a:srgbClr val="FF0000"/>
                </a:solidFill>
                <a:latin typeface="Century Gothic" pitchFamily="34" charset="0"/>
              </a:rPr>
              <a:t>SKEMA PENGEMBANGAN KARIR JABATAN AKADEMIK DOSEN</a:t>
            </a:r>
          </a:p>
        </p:txBody>
      </p:sp>
      <p:sp>
        <p:nvSpPr>
          <p:cNvPr id="4" name="Pentagon 3"/>
          <p:cNvSpPr/>
          <p:nvPr/>
        </p:nvSpPr>
        <p:spPr>
          <a:xfrm>
            <a:off x="1536456" y="422920"/>
            <a:ext cx="650631" cy="836613"/>
          </a:xfrm>
          <a:prstGeom prst="homePlate">
            <a:avLst>
              <a:gd name="adj" fmla="val 28848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3304443" y="4081464"/>
            <a:ext cx="1661746" cy="7191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4800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3304443" y="4724402"/>
            <a:ext cx="1661746" cy="1754186"/>
          </a:xfrm>
          <a:prstGeom prst="rect">
            <a:avLst/>
          </a:pr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 AHLI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Kum: 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100 (3a)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150 (3b)</a:t>
            </a:r>
            <a:endParaRPr lang="id-ID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66189" y="3297239"/>
            <a:ext cx="1661746" cy="7207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4800" dirty="0"/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966189" y="4005262"/>
            <a:ext cx="1661746" cy="2473325"/>
          </a:xfrm>
          <a:prstGeom prst="rect">
            <a:avLst/>
          </a:prstGeom>
          <a:solidFill>
            <a:schemeClr val="accent6">
              <a:lumMod val="7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d-ID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LEKTOR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Kum: 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200 (3c)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300 (3d)</a:t>
            </a:r>
            <a:endParaRPr lang="id-ID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27936" y="2565400"/>
            <a:ext cx="1661746" cy="7191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4800" dirty="0"/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7936" y="3284540"/>
            <a:ext cx="1661746" cy="3194047"/>
          </a:xfrm>
          <a:prstGeom prst="rect">
            <a:avLst/>
          </a:pr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d-ID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LEKTOR KEPALA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Kum: 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400 (4a)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550 (4b)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700 (4c)</a:t>
            </a:r>
            <a:endParaRPr lang="id-ID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id-ID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89682" y="1916114"/>
            <a:ext cx="1795096" cy="7207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4800" dirty="0"/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89682" y="2636839"/>
            <a:ext cx="1795096" cy="3841747"/>
          </a:xfrm>
          <a:prstGeom prst="rect">
            <a:avLst/>
          </a:prstGeom>
          <a:solidFill>
            <a:srgbClr val="00B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d-ID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PROFE-SOR</a:t>
            </a:r>
          </a:p>
          <a:p>
            <a:pPr>
              <a:defRPr/>
            </a:pPr>
            <a:r>
              <a:rPr lang="id-ID" sz="1600" b="1" dirty="0" err="1">
                <a:solidFill>
                  <a:srgbClr val="C00000"/>
                </a:solidFill>
              </a:rPr>
              <a:t>Kum</a:t>
            </a:r>
            <a:r>
              <a:rPr lang="id-ID" sz="1600" b="1" dirty="0">
                <a:solidFill>
                  <a:srgbClr val="C00000"/>
                </a:solidFill>
              </a:rPr>
              <a:t>: 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850 (4d)</a:t>
            </a:r>
          </a:p>
          <a:p>
            <a:pPr>
              <a:defRPr/>
            </a:pPr>
            <a:r>
              <a:rPr lang="id-ID" sz="1600" b="1" dirty="0">
                <a:solidFill>
                  <a:srgbClr val="C00000"/>
                </a:solidFill>
              </a:rPr>
              <a:t>1050 (4e)</a:t>
            </a:r>
            <a:endParaRPr lang="id-ID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42697" y="4725990"/>
            <a:ext cx="1661746" cy="7207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4800" dirty="0"/>
              <a:t>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42697" y="5426074"/>
            <a:ext cx="1661746" cy="1079999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REKRUTMEN</a:t>
            </a:r>
          </a:p>
        </p:txBody>
      </p:sp>
      <p:sp>
        <p:nvSpPr>
          <p:cNvPr id="78864" name="AutoShape 4" descr="Hasil gambar untuk people run icon"/>
          <p:cNvSpPr>
            <a:spLocks noChangeAspect="1" noChangeArrowheads="1"/>
          </p:cNvSpPr>
          <p:nvPr/>
        </p:nvSpPr>
        <p:spPr bwMode="auto">
          <a:xfrm>
            <a:off x="1667608" y="-144463"/>
            <a:ext cx="28135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8963" y="3477810"/>
            <a:ext cx="1172891" cy="122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61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55443"/>
            <a:ext cx="12192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Arial Black" pitchFamily="34" charset="0"/>
              <a:ea typeface="Calibri" pitchFamily="34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Calibri" pitchFamily="34" charset="0"/>
              </a:rPr>
              <a:t>JENIS-JENIS KENAIKAN JABATAN AKADEMIK</a:t>
            </a:r>
            <a:endParaRPr lang="id-ID" sz="3200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8937" y="1574998"/>
            <a:ext cx="10572593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800" b="1" dirty="0"/>
              <a:t>Tiga Kelompok Kenaikan JAPD:</a:t>
            </a:r>
          </a:p>
          <a:p>
            <a:r>
              <a:rPr lang="id-ID" sz="2800" b="1" dirty="0"/>
              <a:t>1.  </a:t>
            </a:r>
            <a:r>
              <a:rPr lang="id-ID" sz="2800" b="1" u="sng" dirty="0"/>
              <a:t>Kenaikan Jabatan Fungsional Secara Reguler</a:t>
            </a:r>
            <a:r>
              <a:rPr lang="id-ID" sz="2800" b="1" dirty="0"/>
              <a:t>    </a:t>
            </a:r>
          </a:p>
          <a:p>
            <a:r>
              <a:rPr lang="id-ID" sz="2800" b="1" dirty="0"/>
              <a:t>	      @Pengangkatan Pertama, </a:t>
            </a:r>
          </a:p>
          <a:p>
            <a:r>
              <a:rPr lang="id-ID" sz="2800" b="1" dirty="0"/>
              <a:t>	      @Dari AA ke L, @Dari L ke LK, @Dari LK ke GB</a:t>
            </a:r>
          </a:p>
          <a:p>
            <a:r>
              <a:rPr lang="id-ID" sz="2800" b="1" dirty="0"/>
              <a:t>2.  </a:t>
            </a:r>
            <a:r>
              <a:rPr lang="id-ID" sz="2800" b="1" u="sng" dirty="0"/>
              <a:t>Kenaikan Loncat Jabatan</a:t>
            </a:r>
          </a:p>
          <a:p>
            <a:r>
              <a:rPr lang="id-ID" sz="2800" b="1" dirty="0"/>
              <a:t>                @Dari AA ke LK, atau @Dari L ke GB</a:t>
            </a:r>
          </a:p>
          <a:p>
            <a:r>
              <a:rPr lang="id-ID" sz="2800" b="1" dirty="0"/>
              <a:t>3.  </a:t>
            </a:r>
            <a:r>
              <a:rPr lang="id-ID" sz="2800" b="1" u="sng" dirty="0"/>
              <a:t>Kenaikan Pangkat dalam Jabatan yang Sama/Tetap</a:t>
            </a:r>
          </a:p>
          <a:p>
            <a:r>
              <a:rPr lang="id-ID" sz="2800" b="1" dirty="0"/>
              <a:t>	      @Dari L200 ke L300</a:t>
            </a:r>
          </a:p>
          <a:p>
            <a:r>
              <a:rPr lang="id-ID" sz="2800" b="1" dirty="0"/>
              <a:t>	      @Dari LK400 ke LK550, atau @ Dari LK400 ke LK700,</a:t>
            </a:r>
          </a:p>
          <a:p>
            <a:r>
              <a:rPr lang="id-ID" sz="2800" b="1" dirty="0"/>
              <a:t>                    atau Dari LK550 ke LK700</a:t>
            </a:r>
          </a:p>
          <a:p>
            <a:r>
              <a:rPr lang="id-ID" sz="2800" b="1" dirty="0"/>
              <a:t>	      @Dari GB850 ke GB1050</a:t>
            </a:r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98935232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47700"/>
            <a:ext cx="10450914" cy="13208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Pengangkatan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Pertama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Jabatan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Akademik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Asisten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Ahli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609850"/>
            <a:ext cx="10058400" cy="356235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1"/>
                </a:solidFill>
              </a:rPr>
              <a:t>Kualifikasi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Pendidikan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Ijazah</a:t>
            </a:r>
            <a:r>
              <a:rPr lang="en-US" sz="3200" dirty="0">
                <a:solidFill>
                  <a:schemeClr val="tx1"/>
                </a:solidFill>
              </a:rPr>
              <a:t> S2:  150 </a:t>
            </a:r>
            <a:r>
              <a:rPr lang="en-US" sz="3200" dirty="0" err="1">
                <a:solidFill>
                  <a:schemeClr val="tx1"/>
                </a:solidFill>
              </a:rPr>
              <a:t>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r>
              <a:rPr lang="en-US" sz="3200" dirty="0" err="1">
                <a:solidFill>
                  <a:schemeClr val="tx1"/>
                </a:solidFill>
              </a:rPr>
              <a:t>Tambahan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Angka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Kredit</a:t>
            </a:r>
            <a:r>
              <a:rPr lang="en-US" sz="3200" dirty="0">
                <a:solidFill>
                  <a:schemeClr val="tx1"/>
                </a:solidFill>
              </a:rPr>
              <a:t>  : 10  </a:t>
            </a:r>
            <a:r>
              <a:rPr lang="en-US" sz="3200" dirty="0" err="1">
                <a:solidFill>
                  <a:schemeClr val="tx1"/>
                </a:solidFill>
              </a:rPr>
              <a:t>Ak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err="1">
                <a:solidFill>
                  <a:schemeClr val="tx1"/>
                </a:solidFill>
              </a:rPr>
              <a:t>Syarat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khusus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3200" dirty="0" err="1">
                <a:solidFill>
                  <a:schemeClr val="tx1"/>
                </a:solidFill>
              </a:rPr>
              <a:t>publikasi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jurnal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nasional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terakreditasi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peringkat</a:t>
            </a:r>
            <a:r>
              <a:rPr lang="en-US" sz="3200" dirty="0">
                <a:solidFill>
                  <a:schemeClr val="tx1"/>
                </a:solidFill>
              </a:rPr>
              <a:t> 3, 4, 5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6) </a:t>
            </a:r>
            <a:r>
              <a:rPr lang="en-US" sz="3200" dirty="0" err="1">
                <a:solidFill>
                  <a:schemeClr val="tx1"/>
                </a:solidFill>
              </a:rPr>
              <a:t>sebagai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penulis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pertama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42" y="266701"/>
            <a:ext cx="10440308" cy="818242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d-ID" sz="4000" b="1" dirty="0">
                <a:solidFill>
                  <a:schemeClr val="bg1"/>
                </a:solidFill>
              </a:rPr>
              <a:t>Asisten Ahli ke Lektor</a:t>
            </a:r>
            <a:br>
              <a:rPr lang="id-ID" sz="4000" b="1" dirty="0">
                <a:solidFill>
                  <a:schemeClr val="bg1"/>
                </a:solidFill>
              </a:rPr>
            </a:br>
            <a:br>
              <a:rPr lang="id-ID" sz="4000" b="1" dirty="0">
                <a:solidFill>
                  <a:schemeClr val="bg1"/>
                </a:solidFill>
              </a:rPr>
            </a:br>
            <a:br>
              <a:rPr lang="id-ID" sz="4000" b="1" dirty="0">
                <a:solidFill>
                  <a:schemeClr val="bg1"/>
                </a:solidFill>
              </a:rPr>
            </a:br>
            <a:br>
              <a:rPr lang="id-ID" sz="4000" b="1" dirty="0">
                <a:solidFill>
                  <a:schemeClr val="bg1"/>
                </a:solidFill>
              </a:rPr>
            </a:br>
            <a:r>
              <a:rPr lang="id-ID" sz="4000" b="1" dirty="0">
                <a:solidFill>
                  <a:schemeClr val="bg1"/>
                </a:solidFill>
              </a:rPr>
              <a:t>Asisten Ahli ke Lektor</a:t>
            </a:r>
            <a:br>
              <a:rPr lang="id-ID" sz="4000" b="1" dirty="0">
                <a:solidFill>
                  <a:schemeClr val="bg1"/>
                </a:solidFill>
              </a:rPr>
            </a:br>
            <a:br>
              <a:rPr lang="id-ID" sz="4000" b="1" dirty="0">
                <a:solidFill>
                  <a:schemeClr val="bg1"/>
                </a:solidFill>
              </a:rPr>
            </a:br>
            <a:br>
              <a:rPr lang="id-ID" sz="4000" b="1" dirty="0">
                <a:solidFill>
                  <a:schemeClr val="bg1"/>
                </a:solidFill>
              </a:rPr>
            </a:br>
            <a:br>
              <a:rPr lang="id-ID" sz="4000" b="1" dirty="0">
                <a:solidFill>
                  <a:srgbClr val="FF0000"/>
                </a:solidFill>
              </a:rPr>
            </a:br>
            <a:r>
              <a:rPr lang="id-ID" sz="4000" b="1" dirty="0" err="1">
                <a:solidFill>
                  <a:srgbClr val="FF0000"/>
                </a:solidFill>
              </a:rPr>
              <a:t>A</a:t>
            </a:r>
            <a:endParaRPr lang="id-ID" sz="4000" b="1" dirty="0">
              <a:solidFill>
                <a:srgbClr val="FF00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56342" y="1803400"/>
            <a:ext cx="10440308" cy="5054600"/>
          </a:xfrm>
          <a:solidFill>
            <a:schemeClr val="bg1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Paling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singkat 2 (dua) tahun menduduki jabatan Asisten Ahli;</a:t>
            </a:r>
            <a:endParaRPr lang="id-ID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Telah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memenuhi angka kredit yang dipersyaratkan baik secara 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kumulatif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maupun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setiap 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unsur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kegiatan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id-ID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karya ilmiah yang dipublikasikan dalam jurnal 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ilmiah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nasional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terakreditasi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peringkat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3, 4, 5 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atau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6) </a:t>
            </a: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sebagai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penulis pertama; dan</a:t>
            </a: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id-ID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kinerja</a:t>
            </a:r>
            <a:r>
              <a:rPr lang="en-US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integritas</a:t>
            </a:r>
            <a:r>
              <a:rPr lang="en-US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etika</a:t>
            </a:r>
            <a:r>
              <a:rPr lang="en-US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dan</a:t>
            </a:r>
            <a:r>
              <a:rPr lang="en-US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tata</a:t>
            </a:r>
            <a:r>
              <a:rPr lang="en-US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krama</a:t>
            </a:r>
            <a:r>
              <a:rPr lang="en-US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serta</a:t>
            </a:r>
            <a:r>
              <a:rPr lang="en-US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tanggung</a:t>
            </a:r>
            <a:r>
              <a:rPr lang="en-US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jawab</a:t>
            </a:r>
            <a:endParaRPr lang="en-US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None/>
            </a:pPr>
            <a:endParaRPr lang="id-ID" sz="2400" dirty="0">
              <a:latin typeface="Montserrat Light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342" y="1407885"/>
            <a:ext cx="10914744" cy="72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858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36788"/>
            <a:ext cx="10115550" cy="84137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000" b="1" dirty="0">
                <a:solidFill>
                  <a:schemeClr val="bg1"/>
                </a:solidFill>
              </a:rPr>
              <a:t>Lektor ke Lektor Kepala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066800" y="1739900"/>
            <a:ext cx="10115550" cy="4851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fi-FI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Paling</a:t>
            </a:r>
            <a:r>
              <a:rPr lang="fi-FI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singkat 2 (dua) tahun menduduki jabatan </a:t>
            </a:r>
            <a:r>
              <a:rPr lang="id-ID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Lektor</a:t>
            </a:r>
            <a:r>
              <a:rPr lang="fi-FI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id-ID" sz="2400" dirty="0">
              <a:solidFill>
                <a:schemeClr val="tx1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2400" dirty="0">
              <a:solidFill>
                <a:schemeClr val="tx1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fi-FI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Telah</a:t>
            </a:r>
            <a:r>
              <a:rPr lang="fi-FI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memenuhi angka kredit yang dipersyaratkan baik </a:t>
            </a:r>
            <a:r>
              <a:rPr lang="fi-FI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secara</a:t>
            </a:r>
            <a:r>
              <a:rPr lang="fi-FI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i-FI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kumulatif</a:t>
            </a:r>
            <a:r>
              <a:rPr lang="fi-FI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maupun setiap </a:t>
            </a:r>
            <a:r>
              <a:rPr lang="fi-FI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unsur</a:t>
            </a:r>
            <a:r>
              <a:rPr lang="fi-FI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i-FI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kegiatan</a:t>
            </a:r>
            <a:r>
              <a:rPr lang="fi-FI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id-ID" sz="2400" dirty="0">
              <a:solidFill>
                <a:schemeClr val="tx1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2400" dirty="0">
              <a:solidFill>
                <a:schemeClr val="tx1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alt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Untuk</a:t>
            </a:r>
            <a:r>
              <a:rPr lang="en-US" alt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alt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kualifikasi</a:t>
            </a:r>
            <a:r>
              <a:rPr lang="en-US" alt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akademik</a:t>
            </a:r>
            <a:r>
              <a:rPr lang="en-US" alt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doktor</a:t>
            </a:r>
            <a:r>
              <a:rPr lang="en-US" alt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(S3):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  <a:defRPr/>
            </a:pP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karya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ilmiah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yang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dipublikasikan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dalam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jurnal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ilmiah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nasional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terakreditasi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(minimal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peringkat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2/Sinta2)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sebagai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penulis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pertama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altLang="en-US" sz="2200" dirty="0">
              <a:solidFill>
                <a:schemeClr val="tx1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alt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Untuk</a:t>
            </a:r>
            <a:r>
              <a:rPr lang="en-US" alt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alt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kualifikasi</a:t>
            </a:r>
            <a:r>
              <a:rPr lang="en-US" alt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akademik</a:t>
            </a:r>
            <a:r>
              <a:rPr lang="en-US" alt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magister (S2) 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  <a:defRPr/>
            </a:pP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karya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ilmiah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di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jurnal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internasional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sebagai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penulis</a:t>
            </a:r>
            <a:r>
              <a:rPr lang="en-US" altLang="en-US" sz="22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pertama</a:t>
            </a:r>
            <a:endParaRPr lang="en-US" altLang="en-US" sz="2200" dirty="0">
              <a:solidFill>
                <a:schemeClr val="tx1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spcBef>
                <a:spcPts val="0"/>
              </a:spcBef>
              <a:buFont typeface="Courier New" charset="0"/>
              <a:buChar char="o"/>
              <a:defRPr/>
            </a:pPr>
            <a:endParaRPr lang="en-US" altLang="en-US" sz="2200" dirty="0">
              <a:solidFill>
                <a:schemeClr val="tx1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Lulus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Sertifikasi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Dosen</a:t>
            </a:r>
            <a:endParaRPr lang="id-ID" sz="2400" dirty="0">
              <a:solidFill>
                <a:schemeClr val="tx1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kinerja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integritas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etika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tata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krama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tanggung</a:t>
            </a:r>
            <a:r>
              <a:rPr lang="en-US" sz="2400" dirty="0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jawab</a:t>
            </a:r>
            <a:endParaRPr lang="en-US" sz="2400" dirty="0">
              <a:solidFill>
                <a:schemeClr val="tx1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None/>
            </a:pPr>
            <a:endParaRPr lang="id-ID" sz="2400" dirty="0">
              <a:latin typeface="Montserrat Light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342" y="1407885"/>
            <a:ext cx="10914744" cy="72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5966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300" y="392338"/>
            <a:ext cx="9779000" cy="815975"/>
          </a:xfrm>
          <a:solidFill>
            <a:srgbClr val="0020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3200" b="1" dirty="0"/>
              <a:t>Lektor Kepala ke Profesor (Reguler)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003300" y="1879600"/>
            <a:ext cx="9779000" cy="4578350"/>
          </a:xfr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pengalaman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kerja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sebagai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dosen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tetap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paling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singkat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10 (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sepuluh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tahun</a:t>
            </a:r>
            <a:r>
              <a:rPr lang="fi-FI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id-ID" sz="28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28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kualifikasi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akademik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doktor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(S3)</a:t>
            </a:r>
            <a:r>
              <a:rPr lang="fi-FI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id-ID" sz="28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28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Paling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singkat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3 (</a:t>
            </a:r>
            <a:r>
              <a:rPr lang="id-ID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tiga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id-ID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tahun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setelah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memperoleh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ijazah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doktor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(S3)</a:t>
            </a:r>
            <a:r>
              <a:rPr lang="id-ID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id-ID" sz="28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Paling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singkat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2 (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dua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tahun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menduduki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jabatan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Lektor</a:t>
            </a:r>
            <a:r>
              <a:rPr lang="en-US" altLang="en-US" sz="28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Kepala</a:t>
            </a:r>
            <a:endParaRPr lang="en-US" sz="28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None/>
            </a:pPr>
            <a:endParaRPr lang="id-ID" sz="2400" dirty="0">
              <a:latin typeface="Montserrat Light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342" y="1407885"/>
            <a:ext cx="10914744" cy="72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152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99616"/>
            <a:ext cx="10160000" cy="777875"/>
          </a:xfr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3200" b="1" dirty="0">
                <a:solidFill>
                  <a:srgbClr val="FFFF00"/>
                </a:solidFill>
              </a:rPr>
              <a:t>Lektor Kepala ke Profesor (Reguler)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65200" y="1879600"/>
            <a:ext cx="10160000" cy="4470400"/>
          </a:xfrm>
          <a:solidFill>
            <a:schemeClr val="bg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Telah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memenuhi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angka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kredit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yang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dipersyaratkan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baik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secara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kumulatif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maupun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setiap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unsur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kegiatan</a:t>
            </a:r>
            <a:r>
              <a:rPr lang="fi-FI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id-ID" sz="2800" dirty="0">
              <a:solidFill>
                <a:srgbClr val="7030A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2800" dirty="0">
              <a:solidFill>
                <a:srgbClr val="7030A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karya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ilmiah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yang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dipublikasikan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dalam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jurnal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ilmiah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internasional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bereputasi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sebagai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penulis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pertama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dan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penulis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korespondensi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id-ID" sz="2800" dirty="0">
              <a:solidFill>
                <a:srgbClr val="7030A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fi-FI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Sudah</a:t>
            </a:r>
            <a:r>
              <a:rPr lang="fi-FI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i-FI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lulus</a:t>
            </a:r>
            <a:r>
              <a:rPr lang="fi-FI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i-FI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Sertifikasi</a:t>
            </a:r>
            <a:r>
              <a:rPr lang="fi-FI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i-FI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Dosen</a:t>
            </a:r>
            <a:r>
              <a:rPr lang="fi-FI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kinerja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integritas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etika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dan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tata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krama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serta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tanggung</a:t>
            </a:r>
            <a:r>
              <a:rPr lang="en-US" altLang="en-US" sz="2800" dirty="0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jawab</a:t>
            </a:r>
            <a:endParaRPr lang="en-US" altLang="en-US" sz="2800" dirty="0">
              <a:solidFill>
                <a:srgbClr val="7030A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342" y="1407885"/>
            <a:ext cx="10914744" cy="72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8806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24110"/>
            <a:ext cx="10590211" cy="86676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Syarat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Tambahan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Pengajuan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Usulan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Profesor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89653"/>
            <a:ext cx="10590212" cy="4631634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002060"/>
                </a:solidFill>
              </a:rPr>
              <a:t>pernah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mendapatkan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hibah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penelitian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kompetitif</a:t>
            </a:r>
            <a:r>
              <a:rPr lang="en-US" sz="2400" b="1" dirty="0">
                <a:solidFill>
                  <a:srgbClr val="002060"/>
                </a:solidFill>
              </a:rPr>
              <a:t>/</a:t>
            </a:r>
            <a:r>
              <a:rPr lang="en-US" sz="2400" b="1" dirty="0" err="1">
                <a:solidFill>
                  <a:srgbClr val="002060"/>
                </a:solidFill>
              </a:rPr>
              <a:t>penugasan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tingkat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daerah</a:t>
            </a:r>
            <a:r>
              <a:rPr lang="en-US" sz="2400" b="1" dirty="0">
                <a:solidFill>
                  <a:srgbClr val="002060"/>
                </a:solidFill>
              </a:rPr>
              <a:t>/</a:t>
            </a:r>
            <a:r>
              <a:rPr lang="en-US" sz="2400" b="1" dirty="0" err="1">
                <a:solidFill>
                  <a:srgbClr val="002060"/>
                </a:solidFill>
              </a:rPr>
              <a:t>nasional</a:t>
            </a:r>
            <a:r>
              <a:rPr lang="en-US" sz="2400" b="1" dirty="0">
                <a:solidFill>
                  <a:srgbClr val="002060"/>
                </a:solidFill>
              </a:rPr>
              <a:t>/</a:t>
            </a:r>
            <a:r>
              <a:rPr lang="en-US" sz="2400" b="1" dirty="0" err="1">
                <a:solidFill>
                  <a:srgbClr val="002060"/>
                </a:solidFill>
              </a:rPr>
              <a:t>kementerian</a:t>
            </a:r>
            <a:r>
              <a:rPr lang="en-US" sz="2400" b="1" dirty="0">
                <a:solidFill>
                  <a:srgbClr val="002060"/>
                </a:solidFill>
              </a:rPr>
              <a:t>/ </a:t>
            </a:r>
            <a:r>
              <a:rPr lang="en-US" sz="2400" b="1" dirty="0" err="1">
                <a:solidFill>
                  <a:srgbClr val="002060"/>
                </a:solidFill>
              </a:rPr>
              <a:t>internasional</a:t>
            </a:r>
            <a:r>
              <a:rPr lang="en-US" sz="2400" b="1" dirty="0">
                <a:solidFill>
                  <a:srgbClr val="002060"/>
                </a:solidFill>
              </a:rPr>
              <a:t>/</a:t>
            </a:r>
            <a:r>
              <a:rPr lang="en-US" sz="2400" b="1" dirty="0" err="1">
                <a:solidFill>
                  <a:srgbClr val="002060"/>
                </a:solidFill>
              </a:rPr>
              <a:t>korporasi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atau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kompetitif</a:t>
            </a:r>
            <a:r>
              <a:rPr lang="en-US" sz="2400" b="1" dirty="0">
                <a:solidFill>
                  <a:srgbClr val="002060"/>
                </a:solidFill>
              </a:rPr>
              <a:t> internal </a:t>
            </a:r>
            <a:r>
              <a:rPr lang="en-US" sz="2400" b="1" dirty="0" err="1">
                <a:solidFill>
                  <a:srgbClr val="002060"/>
                </a:solidFill>
              </a:rPr>
              <a:t>Perguruan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Tinggi</a:t>
            </a:r>
            <a:r>
              <a:rPr lang="en-US" sz="2400" b="1" dirty="0">
                <a:solidFill>
                  <a:srgbClr val="002060"/>
                </a:solidFill>
              </a:rPr>
              <a:t>, (</a:t>
            </a:r>
            <a:r>
              <a:rPr lang="en-US" sz="2400" b="1" dirty="0" err="1">
                <a:solidFill>
                  <a:srgbClr val="002060"/>
                </a:solidFill>
              </a:rPr>
              <a:t>sebagai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ketua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kecuali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penelitian</a:t>
            </a:r>
            <a:r>
              <a:rPr lang="en-US" sz="2400" b="1" dirty="0">
                <a:solidFill>
                  <a:srgbClr val="002060"/>
                </a:solidFill>
              </a:rPr>
              <a:t> program </a:t>
            </a:r>
            <a:r>
              <a:rPr lang="en-US" sz="2400" b="1" dirty="0" err="1">
                <a:solidFill>
                  <a:srgbClr val="002060"/>
                </a:solidFill>
              </a:rPr>
              <a:t>tesis</a:t>
            </a:r>
            <a:r>
              <a:rPr lang="en-US" sz="2400" b="1" dirty="0">
                <a:solidFill>
                  <a:srgbClr val="002060"/>
                </a:solidFill>
              </a:rPr>
              <a:t>/</a:t>
            </a:r>
            <a:r>
              <a:rPr lang="en-US" sz="2400" b="1" dirty="0" err="1">
                <a:solidFill>
                  <a:srgbClr val="002060"/>
                </a:solidFill>
              </a:rPr>
              <a:t>disertasi</a:t>
            </a:r>
            <a:r>
              <a:rPr lang="en-US" sz="2400" b="1" dirty="0">
                <a:solidFill>
                  <a:srgbClr val="002060"/>
                </a:solidFill>
              </a:rPr>
              <a:t>); </a:t>
            </a:r>
            <a:r>
              <a:rPr lang="en-US" sz="2800" b="1" dirty="0" err="1">
                <a:solidFill>
                  <a:srgbClr val="002060"/>
                </a:solidFill>
              </a:rPr>
              <a:t>atau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r>
              <a:rPr lang="en-US" sz="2400" b="1" dirty="0" err="1">
                <a:solidFill>
                  <a:srgbClr val="002060"/>
                </a:solidFill>
              </a:rPr>
              <a:t>pernah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membimbing</a:t>
            </a:r>
            <a:r>
              <a:rPr lang="en-US" sz="2400" b="1" dirty="0">
                <a:solidFill>
                  <a:srgbClr val="002060"/>
                </a:solidFill>
              </a:rPr>
              <a:t>/</a:t>
            </a:r>
            <a:r>
              <a:rPr lang="en-US" sz="2400" b="1" dirty="0" err="1">
                <a:solidFill>
                  <a:srgbClr val="002060"/>
                </a:solidFill>
              </a:rPr>
              <a:t>membantu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membimbing</a:t>
            </a:r>
            <a:r>
              <a:rPr lang="en-US" sz="2400" b="1" dirty="0">
                <a:solidFill>
                  <a:srgbClr val="002060"/>
                </a:solidFill>
              </a:rPr>
              <a:t> program </a:t>
            </a:r>
            <a:r>
              <a:rPr lang="en-US" sz="2400" b="1" dirty="0" err="1">
                <a:solidFill>
                  <a:srgbClr val="002060"/>
                </a:solidFill>
              </a:rPr>
              <a:t>doktor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800" b="1" dirty="0" err="1">
                <a:solidFill>
                  <a:srgbClr val="002060"/>
                </a:solidFill>
              </a:rPr>
              <a:t>atau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r>
              <a:rPr lang="en-US" sz="2400" b="1" dirty="0" err="1">
                <a:solidFill>
                  <a:srgbClr val="002060"/>
                </a:solidFill>
              </a:rPr>
              <a:t>pernah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menguji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sekurang-kurangnya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tiga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mahasiswa</a:t>
            </a:r>
            <a:r>
              <a:rPr lang="en-US" sz="2400" b="1" dirty="0">
                <a:solidFill>
                  <a:srgbClr val="002060"/>
                </a:solidFill>
              </a:rPr>
              <a:t> program doctor (</a:t>
            </a:r>
            <a:r>
              <a:rPr lang="en-US" sz="2400" b="1" dirty="0" err="1">
                <a:solidFill>
                  <a:srgbClr val="002060"/>
                </a:solidFill>
              </a:rPr>
              <a:t>baik</a:t>
            </a:r>
            <a:r>
              <a:rPr lang="en-US" sz="2400" b="1" dirty="0">
                <a:solidFill>
                  <a:srgbClr val="002060"/>
                </a:solidFill>
              </a:rPr>
              <a:t> di </a:t>
            </a:r>
            <a:r>
              <a:rPr lang="en-US" sz="2400" b="1" dirty="0" err="1">
                <a:solidFill>
                  <a:srgbClr val="002060"/>
                </a:solidFill>
              </a:rPr>
              <a:t>perguruan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tinggi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sendiri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maupun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perguruan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tinggi</a:t>
            </a:r>
            <a:r>
              <a:rPr lang="en-US" sz="2400" b="1" dirty="0">
                <a:solidFill>
                  <a:srgbClr val="002060"/>
                </a:solidFill>
              </a:rPr>
              <a:t> lain); </a:t>
            </a:r>
            <a:r>
              <a:rPr lang="en-US" sz="2800" b="1" dirty="0" err="1">
                <a:solidFill>
                  <a:srgbClr val="002060"/>
                </a:solidFill>
              </a:rPr>
              <a:t>atau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</a:p>
          <a:p>
            <a:r>
              <a:rPr lang="en-US" sz="2400" b="1" dirty="0" err="1">
                <a:solidFill>
                  <a:srgbClr val="002060"/>
                </a:solidFill>
              </a:rPr>
              <a:t>sebagai</a:t>
            </a:r>
            <a:r>
              <a:rPr lang="en-US" sz="2400" b="1" dirty="0">
                <a:solidFill>
                  <a:srgbClr val="002060"/>
                </a:solidFill>
              </a:rPr>
              <a:t> reviewer </a:t>
            </a:r>
            <a:r>
              <a:rPr lang="en-US" sz="2400" b="1" dirty="0" err="1">
                <a:solidFill>
                  <a:srgbClr val="002060"/>
                </a:solidFill>
              </a:rPr>
              <a:t>sekurang-kurangnya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pada</a:t>
            </a:r>
            <a:r>
              <a:rPr lang="en-US" sz="2400" b="1" dirty="0">
                <a:solidFill>
                  <a:srgbClr val="002060"/>
                </a:solidFill>
              </a:rPr>
              <a:t> 2 (</a:t>
            </a:r>
            <a:r>
              <a:rPr lang="en-US" sz="2400" b="1" dirty="0" err="1">
                <a:solidFill>
                  <a:srgbClr val="002060"/>
                </a:solidFill>
              </a:rPr>
              <a:t>dua</a:t>
            </a:r>
            <a:r>
              <a:rPr lang="en-US" sz="2400" b="1" dirty="0">
                <a:solidFill>
                  <a:srgbClr val="002060"/>
                </a:solidFill>
              </a:rPr>
              <a:t>) </a:t>
            </a:r>
            <a:r>
              <a:rPr lang="en-US" sz="2400" b="1" dirty="0" err="1">
                <a:solidFill>
                  <a:srgbClr val="002060"/>
                </a:solidFill>
              </a:rPr>
              <a:t>jurnal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internasional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bereputasi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berbeda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62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42" y="304421"/>
            <a:ext cx="10030469" cy="82867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id-ID" sz="4800" b="1" dirty="0">
                <a:solidFill>
                  <a:schemeClr val="bg1"/>
                </a:solidFill>
              </a:rPr>
              <a:t>Lektor Kepala ke Profesor (Reguler)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56342" y="1407885"/>
            <a:ext cx="10914744" cy="72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994565" y="1637955"/>
            <a:ext cx="10030469" cy="44012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sz="2800" dirty="0">
                <a:solidFill>
                  <a:srgbClr val="C00000"/>
                </a:solidFill>
                <a:latin typeface="Montserrat Light" pitchFamily="50" charset="0"/>
              </a:rPr>
              <a:t>Dosen yang memperoleh gelar doktor dalam jabatan Lektor Kepala dapat dinaikkan dalam jabatan Profesor kurang dari 3 (tiga) tahun, apabila mempunyai tambahan karya ilmiah yang dipublikasikan jurnal ilmiah internasional bereputasi sebagai penulis pertama yang diperoleh setelah memperoleh gelar doktor (S3)</a:t>
            </a:r>
            <a:endParaRPr lang="en-US" sz="2800" dirty="0">
              <a:solidFill>
                <a:srgbClr val="C00000"/>
              </a:solidFill>
              <a:latin typeface="Montserrat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895" y="65355"/>
            <a:ext cx="10341684" cy="92717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Rekapitulasi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Dosen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Berdasarkan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Jabatan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Fungsional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di </a:t>
            </a:r>
            <a:r>
              <a:rPr lang="en-US" sz="2400" b="1" dirty="0" err="1">
                <a:solidFill>
                  <a:schemeClr val="bg1"/>
                </a:solidFill>
              </a:rPr>
              <a:t>Lingkungan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Kementerian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Pendidikan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Kebudayaan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08421" y="5858657"/>
            <a:ext cx="6752392" cy="5539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Ket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jumlah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dosen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adalah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dosen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NIDN (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tetap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NIDK (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Perjanjian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Sumber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data : PDDIKTI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Tgl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04/09/2019</a:t>
            </a:r>
            <a:endParaRPr lang="id-ID" sz="18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388273"/>
              </p:ext>
            </p:extLst>
          </p:nvPr>
        </p:nvGraphicFramePr>
        <p:xfrm>
          <a:off x="857499" y="1054178"/>
          <a:ext cx="10326080" cy="5767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64824">
                  <a:extLst>
                    <a:ext uri="{9D8B030D-6E8A-4147-A177-3AD203B41FA5}">
                      <a16:colId xmlns:a16="http://schemas.microsoft.com/office/drawing/2014/main" val="2036936666"/>
                    </a:ext>
                  </a:extLst>
                </a:gridCol>
                <a:gridCol w="4161256">
                  <a:extLst>
                    <a:ext uri="{9D8B030D-6E8A-4147-A177-3AD203B41FA5}">
                      <a16:colId xmlns:a16="http://schemas.microsoft.com/office/drawing/2014/main" val="3940041509"/>
                    </a:ext>
                  </a:extLst>
                </a:gridCol>
              </a:tblGrid>
              <a:tr h="54411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1" u="none" strike="noStrike" dirty="0">
                          <a:effectLst/>
                        </a:rPr>
                        <a:t>Jabatan Fungsional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1" u="none" strike="noStrike" dirty="0">
                          <a:effectLst/>
                        </a:rPr>
                        <a:t>Jumlah Dosen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916058"/>
                  </a:ext>
                </a:extLst>
              </a:tr>
              <a:tr h="870628">
                <a:tc>
                  <a:txBody>
                    <a:bodyPr/>
                    <a:lstStyle/>
                    <a:p>
                      <a:pPr lvl="1" algn="l" fontAlgn="b"/>
                      <a:r>
                        <a:rPr lang="id-ID" sz="2800" u="none" strike="noStrike" dirty="0">
                          <a:effectLst/>
                        </a:rPr>
                        <a:t>Asisten Ahli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 dirty="0">
                          <a:effectLst/>
                        </a:rPr>
                        <a:t>                            67.412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67212122"/>
                  </a:ext>
                </a:extLst>
              </a:tr>
              <a:tr h="870628">
                <a:tc>
                  <a:txBody>
                    <a:bodyPr/>
                    <a:lstStyle/>
                    <a:p>
                      <a:pPr lvl="1" algn="l" fontAlgn="b"/>
                      <a:r>
                        <a:rPr lang="id-ID" sz="2800" u="none" strike="noStrike" dirty="0">
                          <a:effectLst/>
                        </a:rPr>
                        <a:t>Lektor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 dirty="0">
                          <a:effectLst/>
                        </a:rPr>
                        <a:t>                            58.851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73181471"/>
                  </a:ext>
                </a:extLst>
              </a:tr>
              <a:tr h="870628">
                <a:tc>
                  <a:txBody>
                    <a:bodyPr/>
                    <a:lstStyle/>
                    <a:p>
                      <a:pPr lvl="1" algn="l" fontAlgn="b"/>
                      <a:r>
                        <a:rPr lang="id-ID" sz="2800" u="none" strike="noStrike" dirty="0">
                          <a:effectLst/>
                        </a:rPr>
                        <a:t>Lektor Kepala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 dirty="0">
                          <a:effectLst/>
                        </a:rPr>
                        <a:t>                            29.158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2075923"/>
                  </a:ext>
                </a:extLst>
              </a:tr>
              <a:tr h="870628">
                <a:tc>
                  <a:txBody>
                    <a:bodyPr/>
                    <a:lstStyle/>
                    <a:p>
                      <a:pPr lvl="1" algn="l" fontAlgn="b"/>
                      <a:r>
                        <a:rPr lang="id-ID" sz="2800" u="none" strike="noStrike" dirty="0">
                          <a:effectLst/>
                        </a:rPr>
                        <a:t>Profesor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 dirty="0">
                          <a:effectLst/>
                        </a:rPr>
                        <a:t>                              5.897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1728506"/>
                  </a:ext>
                </a:extLst>
              </a:tr>
              <a:tr h="870628">
                <a:tc>
                  <a:txBody>
                    <a:bodyPr/>
                    <a:lstStyle/>
                    <a:p>
                      <a:pPr lvl="1" algn="l" fontAlgn="b"/>
                      <a:r>
                        <a:rPr lang="id-ID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Tidak Berjafung</a:t>
                      </a:r>
                      <a:endParaRPr lang="id-ID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        85.467 </a:t>
                      </a:r>
                      <a:endParaRPr lang="id-ID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92034254"/>
                  </a:ext>
                </a:extLst>
              </a:tr>
              <a:tr h="870628">
                <a:tc>
                  <a:txBody>
                    <a:bodyPr/>
                    <a:lstStyle/>
                    <a:p>
                      <a:pPr lvl="1" algn="l" fontAlgn="b"/>
                      <a:r>
                        <a:rPr lang="id-ID" sz="2800" b="1" u="none" strike="noStrike" dirty="0">
                          <a:effectLst/>
                        </a:rPr>
                        <a:t>Grand Total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b="1" u="none" strike="noStrike" dirty="0">
                          <a:effectLst/>
                        </a:rPr>
                        <a:t>                          246.785 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5974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261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666750"/>
            <a:ext cx="10363200" cy="5486400"/>
          </a:xfr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id-ID" sz="4400" b="1" dirty="0"/>
            </a:br>
            <a:br>
              <a:rPr lang="id-ID" sz="4400" b="1" dirty="0"/>
            </a:br>
            <a:br>
              <a:rPr lang="id-ID" sz="4400" b="1" dirty="0"/>
            </a:br>
            <a:r>
              <a:rPr lang="id-ID" sz="5400" b="1" dirty="0"/>
              <a:t>Kenaikan Jabatan Akademik melalui  Loncat Jabatan</a:t>
            </a:r>
            <a:br>
              <a:rPr lang="id-ID" sz="5400" b="1" dirty="0"/>
            </a:br>
            <a:br>
              <a:rPr lang="id-ID" sz="4800" b="1" dirty="0"/>
            </a:br>
            <a:br>
              <a:rPr lang="id-ID" sz="4800" b="1" dirty="0"/>
            </a:br>
            <a:endParaRPr lang="id-ID" sz="4800" b="1" dirty="0"/>
          </a:p>
        </p:txBody>
      </p:sp>
    </p:spTree>
    <p:extLst>
      <p:ext uri="{BB962C8B-B14F-4D97-AF65-F5344CB8AC3E}">
        <p14:creationId xmlns:p14="http://schemas.microsoft.com/office/powerpoint/2010/main" val="1369356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/>
          <a:lstStyle/>
          <a:p>
            <a:fld id="{8CE3CF8B-C3C1-43A8-8520-6B0D48C8170A}" type="slidenum">
              <a:rPr lang="en-US"/>
              <a:pPr/>
              <a:t>21</a:t>
            </a:fld>
            <a:endParaRPr lang="en-US"/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209551" y="1149582"/>
            <a:ext cx="1181104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0" indent="-857250" algn="ctr" eaLnBrk="1" hangingPunct="1"/>
            <a:r>
              <a:rPr lang="id-ID" altLang="en-US" sz="4000" b="1" u="sng" dirty="0"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altLang="en-US" sz="4000" b="1" u="sng" dirty="0"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id-ID" altLang="en-US" sz="4000" b="1" u="sng" dirty="0">
                <a:ea typeface="Arial Unicode MS" pitchFamily="34" charset="-128"/>
                <a:cs typeface="Arial Unicode MS" pitchFamily="34" charset="-128"/>
              </a:rPr>
              <a:t>ENAIKAN JABATAN LONCAT (HARUS S3)</a:t>
            </a:r>
          </a:p>
          <a:p>
            <a:pPr marL="857250" indent="-857250" algn="ctr" eaLnBrk="1" hangingPunct="1"/>
            <a:r>
              <a:rPr lang="id-ID" altLang="en-US" sz="2800" b="1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id-ID" altLang="en-US" sz="2800" b="1" u="sng" dirty="0">
                <a:ea typeface="Arial Unicode MS" pitchFamily="34" charset="-128"/>
                <a:cs typeface="Arial Unicode MS" pitchFamily="34" charset="-128"/>
              </a:rPr>
              <a:t>AA ke LEKTOR KEPALA</a:t>
            </a:r>
            <a:r>
              <a:rPr lang="id-ID" altLang="en-US" sz="2800" b="1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id-ID" altLang="en-US" sz="2800" b="1" u="sng" dirty="0">
                <a:ea typeface="Arial Unicode MS" pitchFamily="34" charset="-128"/>
                <a:cs typeface="Arial Unicode MS" pitchFamily="34" charset="-128"/>
              </a:rPr>
              <a:t>LEKTOR ke PROFESOR</a:t>
            </a:r>
            <a:r>
              <a:rPr lang="id-ID" altLang="en-US" sz="2800" b="1" dirty="0"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857250" indent="-857250" algn="ctr" eaLnBrk="1" hangingPunct="1"/>
            <a:endParaRPr lang="id-ID" altLang="en-US" sz="2800" b="1" dirty="0">
              <a:ea typeface="Arial Unicode MS" pitchFamily="34" charset="-128"/>
              <a:cs typeface="Arial Unicode MS" pitchFamily="34" charset="-128"/>
            </a:endParaRPr>
          </a:p>
          <a:p>
            <a:pPr marL="857250" indent="-857250" algn="ctr" eaLnBrk="1" hangingPunct="1"/>
            <a:endParaRPr lang="id-ID" altLang="en-US" sz="2800" b="1" dirty="0">
              <a:ea typeface="Arial Unicode MS" pitchFamily="34" charset="-128"/>
              <a:cs typeface="Arial Unicode MS" pitchFamily="34" charset="-128"/>
            </a:endParaRPr>
          </a:p>
          <a:p>
            <a:pPr marL="857250" indent="-857250" algn="ctr" eaLnBrk="1" hangingPunct="1"/>
            <a:endParaRPr lang="id-ID" altLang="en-US" sz="2800" b="1" dirty="0">
              <a:ea typeface="Arial Unicode MS" pitchFamily="34" charset="-128"/>
              <a:cs typeface="Arial Unicode MS" pitchFamily="34" charset="-128"/>
            </a:endParaRPr>
          </a:p>
          <a:p>
            <a:pPr marL="857250" indent="-857250" algn="ctr" eaLnBrk="1" hangingPunct="1"/>
            <a:endParaRPr lang="id-ID" altLang="en-US" sz="2800" b="1" dirty="0">
              <a:ea typeface="Arial Unicode MS" pitchFamily="34" charset="-128"/>
              <a:cs typeface="Arial Unicode MS" pitchFamily="34" charset="-128"/>
            </a:endParaRPr>
          </a:p>
          <a:p>
            <a:pPr marL="857250" indent="-857250"/>
            <a:r>
              <a:rPr lang="id-ID" altLang="en-US" sz="4000" b="1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id-ID" altLang="en-US" sz="3200" b="1" u="sng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2BH</a:t>
            </a:r>
            <a:r>
              <a:rPr lang="id-ID" altLang="en-US" sz="3200" b="1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 J.INT.BEREPUTASI        </a:t>
            </a:r>
            <a:r>
              <a:rPr lang="id-ID" altLang="en-US" sz="3200" b="1" u="sng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4BH</a:t>
            </a:r>
            <a:r>
              <a:rPr lang="id-ID" altLang="en-US" sz="3200" b="1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 J.INT.BEREPUTASI</a:t>
            </a:r>
          </a:p>
          <a:p>
            <a:pPr marL="857250" indent="-857250" algn="ctr" eaLnBrk="1" hangingPunct="1"/>
            <a:r>
              <a:rPr lang="id-ID" altLang="en-US" sz="4000" b="1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id-ID" altLang="en-US" sz="3200" b="1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SBG PENULIS PERTAMA   SBG PENULIS PERTAMA</a:t>
            </a:r>
            <a:endParaRPr lang="en-US" altLang="en-US" sz="3200" b="1" dirty="0">
              <a:solidFill>
                <a:srgbClr val="00206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591237" y="2467316"/>
            <a:ext cx="933451" cy="1426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wn Arrow 10"/>
          <p:cNvSpPr/>
          <p:nvPr/>
        </p:nvSpPr>
        <p:spPr>
          <a:xfrm>
            <a:off x="7772400" y="2410171"/>
            <a:ext cx="914400" cy="1342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90502" y="381327"/>
            <a:ext cx="11713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Calibri"/>
              </a:rPr>
              <a:t>2. </a:t>
            </a:r>
            <a:r>
              <a:rPr lang="id-ID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SYARAT KHUSUS NAIK JABATAN/PANGKAT</a:t>
            </a:r>
            <a:endParaRPr lang="id-ID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103987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42" y="365125"/>
            <a:ext cx="10914744" cy="765175"/>
          </a:xfrm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4800" b="1" dirty="0">
                <a:solidFill>
                  <a:schemeClr val="bg1"/>
                </a:solidFill>
              </a:rPr>
              <a:t>Asisten Ahli ke Lektor Kepala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56342" y="1758042"/>
            <a:ext cx="10745108" cy="4693558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fi-FI" sz="3200" dirty="0" err="1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Paling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singkat 2 (dua) tahun menduduki jabatan Asisten Ahli;</a:t>
            </a:r>
            <a:endParaRPr lang="id-ID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id-ID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 ijazah Doktor (S3)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id-ID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id-ID" sz="3200" dirty="0">
                <a:solidFill>
                  <a:srgbClr val="002060"/>
                </a:solidFill>
                <a:latin typeface="Montserrat Light" pitchFamily="50" charset="0"/>
              </a:rPr>
              <a:t>Memiliki paling sedikit 2 (dua) karya ilmiah yang dipublikasikan pada jurnal ilmiah internasional bereputasi sebagai penulis pertama dan korespondensi</a:t>
            </a:r>
            <a:r>
              <a:rPr lang="fi-FI" sz="3200" dirty="0">
                <a:solidFill>
                  <a:srgbClr val="00206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 dan</a:t>
            </a: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id-ID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id-ID" sz="3200" dirty="0">
                <a:solidFill>
                  <a:srgbClr val="002060"/>
                </a:solidFill>
                <a:latin typeface="Montserrat Light" pitchFamily="50" charset="0"/>
              </a:rPr>
              <a:t>Memenuhi syarat-syarat lainnya sebagaimana dimaksud Pasal 9 ayat (1) huruf </a:t>
            </a:r>
            <a:r>
              <a:rPr lang="id-ID" sz="3200" dirty="0" err="1">
                <a:solidFill>
                  <a:srgbClr val="002060"/>
                </a:solidFill>
                <a:latin typeface="Montserrat Light" pitchFamily="50" charset="0"/>
              </a:rPr>
              <a:t>b</a:t>
            </a:r>
            <a:r>
              <a:rPr lang="id-ID" sz="3200" dirty="0">
                <a:solidFill>
                  <a:srgbClr val="002060"/>
                </a:solidFill>
                <a:latin typeface="Montserrat Light" pitchFamily="50" charset="0"/>
              </a:rPr>
              <a:t> (</a:t>
            </a:r>
            <a:r>
              <a:rPr lang="id-ID" sz="3200" dirty="0" err="1">
                <a:solidFill>
                  <a:srgbClr val="002060"/>
                </a:solidFill>
                <a:latin typeface="Montserrat Light" pitchFamily="50" charset="0"/>
              </a:rPr>
              <a:t>Permenpan</a:t>
            </a:r>
            <a:r>
              <a:rPr lang="id-ID" sz="3200" dirty="0">
                <a:solidFill>
                  <a:srgbClr val="002060"/>
                </a:solidFill>
                <a:latin typeface="Montserrat Light" pitchFamily="50" charset="0"/>
              </a:rPr>
              <a:t> RB)</a:t>
            </a:r>
            <a:endParaRPr lang="en-US" sz="3200" dirty="0">
              <a:solidFill>
                <a:srgbClr val="00206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None/>
            </a:pPr>
            <a:endParaRPr lang="id-ID" sz="2400" dirty="0">
              <a:latin typeface="Montserrat Light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342" y="1407885"/>
            <a:ext cx="10914744" cy="72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925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313" y="624110"/>
            <a:ext cx="9596299" cy="92639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Loncat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Asisten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Lektor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983" y="2133599"/>
            <a:ext cx="10848629" cy="4187687"/>
          </a:xfrm>
        </p:spPr>
        <p:txBody>
          <a:bodyPr>
            <a:normAutofit/>
          </a:bodyPr>
          <a:lstStyle/>
          <a:p>
            <a:pPr marL="342900" lvl="4" indent="-342900"/>
            <a:r>
              <a:rPr lang="id-ID" sz="2800" b="1" dirty="0">
                <a:solidFill>
                  <a:srgbClr val="002060"/>
                </a:solidFill>
              </a:rPr>
              <a:t>Seseorang yang diusulkan Loncat Jabatan dari Asisten Ahli ke Lektor Kepala, maka diperlukan pemenuhan persyaratan khusus berupa 2 jurnal internasional bereputasi dengan karya ilmiah 1 (satu) di antaranya mempunyai SJR jurnal atau JIF </a:t>
            </a:r>
            <a:r>
              <a:rPr lang="id-ID" sz="2800" b="1" i="1" dirty="0">
                <a:solidFill>
                  <a:srgbClr val="002060"/>
                </a:solidFill>
              </a:rPr>
              <a:t>Web </a:t>
            </a:r>
            <a:r>
              <a:rPr lang="id-ID" sz="2800" b="1" i="1" dirty="0" err="1">
                <a:solidFill>
                  <a:srgbClr val="002060"/>
                </a:solidFill>
              </a:rPr>
              <a:t>of</a:t>
            </a:r>
            <a:r>
              <a:rPr lang="id-ID" sz="2800" b="1" i="1" dirty="0">
                <a:solidFill>
                  <a:srgbClr val="002060"/>
                </a:solidFill>
              </a:rPr>
              <a:t> </a:t>
            </a:r>
            <a:r>
              <a:rPr lang="id-ID" sz="2800" b="1" i="1" dirty="0" err="1">
                <a:solidFill>
                  <a:srgbClr val="002060"/>
                </a:solidFill>
              </a:rPr>
              <a:t>Science</a:t>
            </a:r>
            <a:r>
              <a:rPr lang="id-ID" sz="2800" b="1" i="1" dirty="0">
                <a:solidFill>
                  <a:srgbClr val="002060"/>
                </a:solidFill>
              </a:rPr>
              <a:t> </a:t>
            </a:r>
            <a:r>
              <a:rPr lang="id-ID" sz="2800" b="1" i="1" dirty="0" err="1">
                <a:solidFill>
                  <a:srgbClr val="002060"/>
                </a:solidFill>
              </a:rPr>
              <a:t>Clarivate</a:t>
            </a:r>
            <a:r>
              <a:rPr lang="id-ID" sz="2800" b="1" i="1" dirty="0">
                <a:solidFill>
                  <a:srgbClr val="002060"/>
                </a:solidFill>
              </a:rPr>
              <a:t> </a:t>
            </a:r>
            <a:r>
              <a:rPr lang="id-ID" sz="2800" b="1" i="1" dirty="0" err="1">
                <a:solidFill>
                  <a:srgbClr val="002060"/>
                </a:solidFill>
              </a:rPr>
              <a:t>Analytic</a:t>
            </a:r>
            <a:r>
              <a:rPr lang="id-ID" sz="2800" b="1" dirty="0">
                <a:solidFill>
                  <a:srgbClr val="002060"/>
                </a:solidFill>
              </a:rPr>
              <a:t> paling sedikit 0,50 dan 1 (satu) </a:t>
            </a:r>
            <a:r>
              <a:rPr lang="id-ID" sz="2800" b="1" dirty="0" err="1">
                <a:solidFill>
                  <a:srgbClr val="002060"/>
                </a:solidFill>
              </a:rPr>
              <a:t>diantaranya</a:t>
            </a:r>
            <a:r>
              <a:rPr lang="id-ID" sz="2800" b="1" dirty="0">
                <a:solidFill>
                  <a:srgbClr val="002060"/>
                </a:solidFill>
              </a:rPr>
              <a:t> dipublikasikan setelah pendidikan sekolah.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4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42" y="367166"/>
            <a:ext cx="10116458" cy="87947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800" b="1" dirty="0"/>
              <a:t>Lektor ke Profesor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56342" y="1828801"/>
            <a:ext cx="10116458" cy="4479234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fi-FI" sz="3200" dirty="0" err="1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Paling</a:t>
            </a:r>
            <a:r>
              <a:rPr lang="fi-FI" sz="32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singkat 2 (dua) tahun menduduki jabatan </a:t>
            </a:r>
            <a:r>
              <a:rPr lang="id-ID" sz="32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Lektor</a:t>
            </a:r>
            <a:r>
              <a:rPr lang="fi-FI" sz="32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id-ID" sz="32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32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id-ID" sz="3200" dirty="0">
                <a:solidFill>
                  <a:srgbClr val="C00000"/>
                </a:solidFill>
                <a:latin typeface="Montserrat Light" pitchFamily="50" charset="0"/>
              </a:rPr>
              <a:t>Memiliki paling sedikit 4 (empat) karya ilmiah yang dipublikasikan pada jurnal ilmiah internasional bereputasi sebagai penulis pertama</a:t>
            </a:r>
            <a:r>
              <a:rPr lang="fi-FI" sz="3200" dirty="0">
                <a:solidFill>
                  <a:srgbClr val="C00000"/>
                </a:solidFill>
                <a:latin typeface="Montserrat Light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id-ID" sz="32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endParaRPr lang="fi-FI" sz="32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0"/>
              </a:spcBef>
              <a:buFont typeface="Wingdings" charset="2"/>
              <a:buChar char="q"/>
              <a:defRPr/>
            </a:pPr>
            <a:r>
              <a:rPr lang="id-ID" sz="3200" dirty="0">
                <a:solidFill>
                  <a:srgbClr val="C00000"/>
                </a:solidFill>
                <a:latin typeface="Montserrat Light" pitchFamily="50" charset="0"/>
              </a:rPr>
              <a:t>Memenuhi syarat-syarat lainnya sebagaimana dimaksud dalam Pasal 10 ayat (1) huruf a, huruf b, dan huruf c (</a:t>
            </a:r>
            <a:r>
              <a:rPr lang="id-ID" sz="3200" dirty="0" err="1">
                <a:solidFill>
                  <a:srgbClr val="C00000"/>
                </a:solidFill>
                <a:latin typeface="Montserrat Light" pitchFamily="50" charset="0"/>
              </a:rPr>
              <a:t>Permenpan</a:t>
            </a:r>
            <a:r>
              <a:rPr lang="id-ID" sz="3200" dirty="0">
                <a:solidFill>
                  <a:srgbClr val="C00000"/>
                </a:solidFill>
                <a:latin typeface="Montserrat Light" pitchFamily="50" charset="0"/>
              </a:rPr>
              <a:t> RB)</a:t>
            </a:r>
            <a:endParaRPr lang="fi-FI" sz="3200" dirty="0">
              <a:solidFill>
                <a:srgbClr val="C00000"/>
              </a:solidFill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spcBef>
                <a:spcPts val="0"/>
              </a:spcBef>
              <a:buNone/>
              <a:defRPr/>
            </a:pPr>
            <a:endParaRPr lang="id-ID" sz="2400" dirty="0">
              <a:latin typeface="Montserrat Light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342" y="1407885"/>
            <a:ext cx="10914744" cy="72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198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5131" y="624110"/>
            <a:ext cx="10709482" cy="12808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Loncat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Lektor</a:t>
            </a:r>
            <a:r>
              <a:rPr lang="en-US" b="1" dirty="0"/>
              <a:t> </a:t>
            </a:r>
            <a:r>
              <a:rPr lang="en-US" b="1" dirty="0" err="1"/>
              <a:t>Kepala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Profesor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0" y="2133600"/>
            <a:ext cx="10709482" cy="3777622"/>
          </a:xfrm>
        </p:spPr>
        <p:txBody>
          <a:bodyPr/>
          <a:lstStyle/>
          <a:p>
            <a:pPr marL="342900" lvl="4" indent="-342900"/>
            <a:r>
              <a:rPr lang="id-ID" sz="2800" b="1" dirty="0">
                <a:solidFill>
                  <a:srgbClr val="002060"/>
                </a:solidFill>
              </a:rPr>
              <a:t>Seseorang yang diusulkan Loncat Jabatan dari Lektor ke Profesor, maka diperlukan pemenuhan persyaratan khusus berupa 4 (empat) artikel yang dipublikasikan di jurnal internasional bereputasi sebagai penulis utama,</a:t>
            </a:r>
          </a:p>
          <a:p>
            <a:pPr marL="342900" lvl="4" indent="-342900"/>
            <a:r>
              <a:rPr lang="id-ID" sz="2800" b="1" dirty="0">
                <a:solidFill>
                  <a:srgbClr val="002060"/>
                </a:solidFill>
              </a:rPr>
              <a:t>2 (dua) karya ilmiah </a:t>
            </a:r>
            <a:r>
              <a:rPr lang="id-ID" sz="2800" b="1" dirty="0" err="1">
                <a:solidFill>
                  <a:srgbClr val="002060"/>
                </a:solidFill>
              </a:rPr>
              <a:t>diantaranya</a:t>
            </a:r>
            <a:r>
              <a:rPr lang="id-ID" sz="2800" b="1" dirty="0">
                <a:solidFill>
                  <a:srgbClr val="002060"/>
                </a:solidFill>
              </a:rPr>
              <a:t> mempunyai SJR jurnal atau JIF </a:t>
            </a:r>
            <a:r>
              <a:rPr lang="id-ID" sz="2800" b="1" i="1" dirty="0">
                <a:solidFill>
                  <a:srgbClr val="002060"/>
                </a:solidFill>
              </a:rPr>
              <a:t>Web </a:t>
            </a:r>
            <a:r>
              <a:rPr lang="id-ID" sz="2800" b="1" i="1" dirty="0" err="1">
                <a:solidFill>
                  <a:srgbClr val="002060"/>
                </a:solidFill>
              </a:rPr>
              <a:t>of</a:t>
            </a:r>
            <a:r>
              <a:rPr lang="id-ID" sz="2800" b="1" i="1" dirty="0">
                <a:solidFill>
                  <a:srgbClr val="002060"/>
                </a:solidFill>
              </a:rPr>
              <a:t> </a:t>
            </a:r>
            <a:r>
              <a:rPr lang="id-ID" sz="2800" b="1" i="1" dirty="0" err="1">
                <a:solidFill>
                  <a:srgbClr val="002060"/>
                </a:solidFill>
              </a:rPr>
              <a:t>Science</a:t>
            </a:r>
            <a:r>
              <a:rPr lang="id-ID" sz="2800" b="1" i="1" dirty="0">
                <a:solidFill>
                  <a:srgbClr val="002060"/>
                </a:solidFill>
              </a:rPr>
              <a:t> </a:t>
            </a:r>
            <a:r>
              <a:rPr lang="id-ID" sz="2800" b="1" i="1" dirty="0" err="1">
                <a:solidFill>
                  <a:srgbClr val="002060"/>
                </a:solidFill>
              </a:rPr>
              <a:t>Clarivate</a:t>
            </a:r>
            <a:r>
              <a:rPr lang="id-ID" sz="2800" b="1" i="1" dirty="0">
                <a:solidFill>
                  <a:srgbClr val="002060"/>
                </a:solidFill>
              </a:rPr>
              <a:t> </a:t>
            </a:r>
            <a:r>
              <a:rPr lang="id-ID" sz="2800" b="1" i="1" dirty="0" err="1">
                <a:solidFill>
                  <a:srgbClr val="002060"/>
                </a:solidFill>
              </a:rPr>
              <a:t>Analytic</a:t>
            </a:r>
            <a:r>
              <a:rPr lang="id-ID" sz="2800" b="1" dirty="0">
                <a:solidFill>
                  <a:srgbClr val="002060"/>
                </a:solidFill>
              </a:rPr>
              <a:t> paling sedikit 1,00 dan 2 (dua) </a:t>
            </a:r>
            <a:r>
              <a:rPr lang="id-ID" sz="2800" b="1" dirty="0" err="1">
                <a:solidFill>
                  <a:srgbClr val="002060"/>
                </a:solidFill>
              </a:rPr>
              <a:t>diantaranya</a:t>
            </a:r>
            <a:r>
              <a:rPr lang="id-ID" sz="2800" b="1" dirty="0">
                <a:solidFill>
                  <a:srgbClr val="002060"/>
                </a:solidFill>
              </a:rPr>
              <a:t> dipublikasikan setelah pendidikan sekolah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63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4060"/>
            <a:ext cx="11449050" cy="61414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Persyaratan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Khusus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untuk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Kenaikan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Jabatan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Akademik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920886"/>
              </p:ext>
            </p:extLst>
          </p:nvPr>
        </p:nvGraphicFramePr>
        <p:xfrm>
          <a:off x="495300" y="1104897"/>
          <a:ext cx="11449050" cy="642332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4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9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546">
                <a:tc>
                  <a:txBody>
                    <a:bodyPr/>
                    <a:lstStyle/>
                    <a:p>
                      <a:r>
                        <a:rPr lang="en-US" dirty="0" err="1"/>
                        <a:t>Jabatan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Akademik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Persyaratan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Khusus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815">
                <a:tc>
                  <a:txBody>
                    <a:bodyPr/>
                    <a:lstStyle/>
                    <a:p>
                      <a:r>
                        <a:rPr lang="en-US" sz="2000" dirty="0" err="1"/>
                        <a:t>Asisten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Ahli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</a:t>
                      </a:r>
                      <a:r>
                        <a:rPr lang="en-US" sz="2000" dirty="0" err="1"/>
                        <a:t>artikel</a:t>
                      </a:r>
                      <a:r>
                        <a:rPr lang="en-US" sz="2000" dirty="0"/>
                        <a:t> di </a:t>
                      </a:r>
                      <a:r>
                        <a:rPr lang="en-US" sz="2000" dirty="0" err="1"/>
                        <a:t>jurnal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nasional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terakreditasi</a:t>
                      </a:r>
                      <a:r>
                        <a:rPr lang="en-US" sz="2000" dirty="0"/>
                        <a:t> {minimal </a:t>
                      </a:r>
                      <a:r>
                        <a:rPr lang="en-US" sz="2000" dirty="0" err="1"/>
                        <a:t>peringkat</a:t>
                      </a:r>
                      <a:r>
                        <a:rPr lang="en-US" sz="2000" dirty="0"/>
                        <a:t> 3,4,</a:t>
                      </a:r>
                      <a:r>
                        <a:rPr lang="en-US" sz="2000" baseline="0" dirty="0"/>
                        <a:t> 5 </a:t>
                      </a:r>
                      <a:r>
                        <a:rPr lang="en-US" sz="2000" baseline="0" dirty="0" err="1"/>
                        <a:t>atau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6} </a:t>
                      </a:r>
                      <a:r>
                        <a:rPr lang="en-US" sz="2000" dirty="0" err="1"/>
                        <a:t>sebagai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penulis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pertama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815">
                <a:tc>
                  <a:txBody>
                    <a:bodyPr/>
                    <a:lstStyle/>
                    <a:p>
                      <a:r>
                        <a:rPr lang="en-US" sz="2000" dirty="0" err="1"/>
                        <a:t>Asisten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Ahli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Lektor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</a:t>
                      </a:r>
                      <a:r>
                        <a:rPr lang="en-US" sz="2000" dirty="0" err="1"/>
                        <a:t>artikel</a:t>
                      </a:r>
                      <a:r>
                        <a:rPr lang="en-US" sz="2000" dirty="0"/>
                        <a:t> di </a:t>
                      </a:r>
                      <a:r>
                        <a:rPr lang="en-US" sz="2000" dirty="0" err="1"/>
                        <a:t>jurnal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nasional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terakreditasi</a:t>
                      </a:r>
                      <a:r>
                        <a:rPr lang="en-US" sz="2000" dirty="0"/>
                        <a:t> {minimal </a:t>
                      </a:r>
                      <a:r>
                        <a:rPr lang="en-US" sz="2000" dirty="0" err="1"/>
                        <a:t>peringkat</a:t>
                      </a:r>
                      <a:r>
                        <a:rPr lang="en-US" sz="2000" dirty="0"/>
                        <a:t> 3, 4, 5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atau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6} </a:t>
                      </a:r>
                      <a:r>
                        <a:rPr lang="en-US" sz="2000" dirty="0" err="1"/>
                        <a:t>sebagai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penulis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pertama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673">
                <a:tc>
                  <a:txBody>
                    <a:bodyPr/>
                    <a:lstStyle/>
                    <a:p>
                      <a:r>
                        <a:rPr lang="en-US" sz="2000" dirty="0" err="1"/>
                        <a:t>Lektor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ke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Lektor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Kepala</a:t>
                      </a:r>
                      <a:r>
                        <a:rPr lang="en-US" sz="2000" baseline="0" dirty="0"/>
                        <a:t> (pend S2)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</a:t>
                      </a:r>
                      <a:r>
                        <a:rPr lang="en-US" sz="2000" dirty="0" err="1"/>
                        <a:t>artikel</a:t>
                      </a:r>
                      <a:r>
                        <a:rPr lang="en-US" sz="2000" dirty="0"/>
                        <a:t> di </a:t>
                      </a:r>
                      <a:r>
                        <a:rPr lang="en-US" sz="2000" dirty="0" err="1"/>
                        <a:t>jurnal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internasional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sbg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penulis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pertama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673">
                <a:tc>
                  <a:txBody>
                    <a:bodyPr/>
                    <a:lstStyle/>
                    <a:p>
                      <a:r>
                        <a:rPr lang="en-US" sz="2000" dirty="0" err="1"/>
                        <a:t>Lektor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Lektor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Kepala</a:t>
                      </a:r>
                      <a:r>
                        <a:rPr lang="en-US" sz="2000" dirty="0"/>
                        <a:t> (pend S3)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</a:t>
                      </a:r>
                      <a:r>
                        <a:rPr lang="en-US" sz="2000" dirty="0" err="1"/>
                        <a:t>artikel</a:t>
                      </a:r>
                      <a:r>
                        <a:rPr lang="en-US" sz="2000" dirty="0"/>
                        <a:t> di </a:t>
                      </a:r>
                      <a:r>
                        <a:rPr lang="en-US" sz="2000" dirty="0" err="1"/>
                        <a:t>jurnal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nasional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terakreditasi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peringkat</a:t>
                      </a:r>
                      <a:r>
                        <a:rPr lang="en-US" sz="2000" dirty="0"/>
                        <a:t> 2 (</a:t>
                      </a:r>
                      <a:r>
                        <a:rPr lang="en-US" sz="2000" dirty="0" err="1"/>
                        <a:t>Sinta</a:t>
                      </a:r>
                      <a:r>
                        <a:rPr lang="en-US" sz="2000" dirty="0"/>
                        <a:t> 2) </a:t>
                      </a:r>
                      <a:r>
                        <a:rPr lang="en-US" sz="2000" dirty="0" err="1"/>
                        <a:t>sbg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penulis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pertama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673">
                <a:tc>
                  <a:txBody>
                    <a:bodyPr/>
                    <a:lstStyle/>
                    <a:p>
                      <a:r>
                        <a:rPr lang="en-US" sz="2000" dirty="0" err="1"/>
                        <a:t>Lektor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Kepala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Profesor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</a:t>
                      </a:r>
                      <a:r>
                        <a:rPr lang="en-US" sz="2000" dirty="0" err="1"/>
                        <a:t>artikel</a:t>
                      </a:r>
                      <a:r>
                        <a:rPr lang="en-US" sz="2000" dirty="0"/>
                        <a:t> di </a:t>
                      </a:r>
                      <a:r>
                        <a:rPr lang="en-US" sz="2000" dirty="0" err="1"/>
                        <a:t>jurnal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internasional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bereputasi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sbg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penulis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pertama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korespondensi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4673">
                <a:tc>
                  <a:txBody>
                    <a:bodyPr/>
                    <a:lstStyle/>
                    <a:p>
                      <a:r>
                        <a:rPr lang="en-US" sz="2000" dirty="0" err="1"/>
                        <a:t>Asisten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Ahli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ke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Lektor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Kepala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baseline="0" dirty="0" err="1"/>
                        <a:t>loncat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 </a:t>
                      </a:r>
                      <a:r>
                        <a:rPr lang="en-US" sz="2000" dirty="0" err="1"/>
                        <a:t>artikel</a:t>
                      </a:r>
                      <a:r>
                        <a:rPr lang="en-US" sz="2000" dirty="0"/>
                        <a:t> di </a:t>
                      </a:r>
                      <a:r>
                        <a:rPr lang="en-US" sz="2000" dirty="0" err="1"/>
                        <a:t>jurnal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internasional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bereputasi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sbg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penulis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pertama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korespondensi</a:t>
                      </a:r>
                      <a:endParaRPr lang="en-US" sz="2000" dirty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4673">
                <a:tc>
                  <a:txBody>
                    <a:bodyPr/>
                    <a:lstStyle/>
                    <a:p>
                      <a:r>
                        <a:rPr lang="en-US" sz="2000" dirty="0" err="1"/>
                        <a:t>Lektor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Profesor</a:t>
                      </a:r>
                      <a:r>
                        <a:rPr lang="en-US" sz="2000" dirty="0"/>
                        <a:t> (</a:t>
                      </a:r>
                      <a:r>
                        <a:rPr lang="en-US" sz="2000" dirty="0" err="1"/>
                        <a:t>loncat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4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 err="1"/>
                        <a:t>artikel</a:t>
                      </a:r>
                      <a:r>
                        <a:rPr lang="en-US" sz="2000" dirty="0"/>
                        <a:t> di </a:t>
                      </a:r>
                      <a:r>
                        <a:rPr lang="en-US" sz="2000" dirty="0" err="1"/>
                        <a:t>jurnal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internasional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bereputasi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sbg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penulis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pertama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korespondensi</a:t>
                      </a:r>
                      <a:endParaRPr lang="en-US" sz="2000" dirty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897" y="624110"/>
            <a:ext cx="9854716" cy="128089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Montserrat Light"/>
              </a:rPr>
              <a:t>Penjaminan</a:t>
            </a:r>
            <a:r>
              <a:rPr lang="en-US" sz="2400" b="1" dirty="0">
                <a:solidFill>
                  <a:schemeClr val="bg1"/>
                </a:solidFill>
                <a:latin typeface="Montserrat Ligh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Montserrat Light"/>
              </a:rPr>
              <a:t>Mutu</a:t>
            </a:r>
            <a:r>
              <a:rPr lang="en-US" sz="2400" b="1" dirty="0">
                <a:solidFill>
                  <a:schemeClr val="bg1"/>
                </a:solidFill>
                <a:latin typeface="Montserrat Ligh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Montserrat Light"/>
              </a:rPr>
              <a:t>Jabatan</a:t>
            </a:r>
            <a:r>
              <a:rPr lang="en-US" sz="2400" b="1" dirty="0">
                <a:solidFill>
                  <a:schemeClr val="bg1"/>
                </a:solidFill>
                <a:latin typeface="Montserrat Ligh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Montserrat Light"/>
              </a:rPr>
              <a:t>Akademik</a:t>
            </a:r>
            <a:r>
              <a:rPr lang="en-US" sz="2400" b="1" dirty="0">
                <a:solidFill>
                  <a:schemeClr val="bg1"/>
                </a:solidFill>
                <a:latin typeface="Montserrat Ligh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Montserrat Light"/>
              </a:rPr>
              <a:t>Dosen</a:t>
            </a:r>
            <a:r>
              <a:rPr lang="en-US" sz="2400" b="1" dirty="0">
                <a:solidFill>
                  <a:schemeClr val="bg1"/>
                </a:solidFill>
                <a:latin typeface="Montserrat Light"/>
              </a:rPr>
              <a:t>, </a:t>
            </a:r>
            <a:br>
              <a:rPr lang="en-US" sz="2400" b="1" dirty="0">
                <a:solidFill>
                  <a:schemeClr val="bg1"/>
                </a:solidFill>
                <a:latin typeface="Montserrat Light"/>
              </a:rPr>
            </a:br>
            <a:r>
              <a:rPr lang="en-US" sz="2400" b="1" dirty="0" err="1">
                <a:solidFill>
                  <a:schemeClr val="bg1"/>
                </a:solidFill>
                <a:latin typeface="Montserrat Light"/>
              </a:rPr>
              <a:t>khususnya</a:t>
            </a:r>
            <a:r>
              <a:rPr lang="en-US" sz="2400" b="1" dirty="0">
                <a:solidFill>
                  <a:schemeClr val="bg1"/>
                </a:solidFill>
                <a:latin typeface="Montserrat Ligh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Montserrat Light"/>
              </a:rPr>
              <a:t>Profesor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457450"/>
            <a:ext cx="10434765" cy="3714750"/>
          </a:xfrm>
        </p:spPr>
        <p:txBody>
          <a:bodyPr>
            <a:normAutofit/>
          </a:bodyPr>
          <a:lstStyle/>
          <a:p>
            <a:r>
              <a:rPr lang="id-ID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Karya ilmiah harus dinilai oleh 2 (dua) orang pakar sesuai bidang ilmu dengan pangkat/jabatan akademik yang setara atau lebih tinggi</a:t>
            </a:r>
          </a:p>
          <a:p>
            <a:r>
              <a:rPr lang="id-ID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Karya ilmiah </a:t>
            </a:r>
            <a:r>
              <a:rPr lang="id-ID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u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ntuk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kenaikan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jabatan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akademik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id-ID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Profesor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dilakukan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penilaian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sejawat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sebidang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oleh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paling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sedikit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2 (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dua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) </a:t>
            </a:r>
            <a:r>
              <a:rPr lang="id-ID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Profesor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dari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perguruan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tinggi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sendiri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atau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perguruan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Montserrat Light" panose="00000400000000000000" pitchFamily="50" charset="0"/>
              </a:rPr>
              <a:t>tinggi</a:t>
            </a:r>
            <a:r>
              <a:rPr lang="en-US" sz="2800" dirty="0">
                <a:solidFill>
                  <a:srgbClr val="002060"/>
                </a:solidFill>
                <a:latin typeface="Montserrat Light" panose="00000400000000000000" pitchFamily="50" charset="0"/>
              </a:rPr>
              <a:t> lain</a:t>
            </a:r>
            <a:endParaRPr lang="id-ID" sz="2800" dirty="0">
              <a:solidFill>
                <a:srgbClr val="002060"/>
              </a:solidFill>
              <a:latin typeface="Montserrat Light" panose="00000400000000000000" pitchFamily="50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42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634994"/>
              </p:ext>
            </p:extLst>
          </p:nvPr>
        </p:nvGraphicFramePr>
        <p:xfrm>
          <a:off x="0" y="1082034"/>
          <a:ext cx="12192001" cy="4890924"/>
        </p:xfrm>
        <a:graphic>
          <a:graphicData uri="http://schemas.openxmlformats.org/drawingml/2006/table">
            <a:tbl>
              <a:tblPr firstRow="1" firstCol="1" bandRow="1"/>
              <a:tblGrid>
                <a:gridCol w="1100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8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9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9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57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18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No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Jabatan Akademik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>
                          <a:solidFill>
                            <a:schemeClr val="bg1"/>
                          </a:solidFill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Persyaratan Khusus Karya Ilmiah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Jurnal Nasional</a:t>
                      </a:r>
                      <a:r>
                        <a:rPr lang="en-US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Terakreditasi</a:t>
                      </a:r>
                      <a:r>
                        <a:rPr lang="en-US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Peringkat</a:t>
                      </a:r>
                      <a:r>
                        <a:rPr lang="en-US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3 , </a:t>
                      </a:r>
                      <a:r>
                        <a:rPr lang="en-US" sz="18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atau</a:t>
                      </a:r>
                      <a:r>
                        <a:rPr lang="en-US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peringkat</a:t>
                      </a:r>
                      <a:r>
                        <a:rPr lang="en-US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4, </a:t>
                      </a:r>
                      <a:r>
                        <a:rPr lang="en-US" sz="18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atau</a:t>
                      </a:r>
                      <a:r>
                        <a:rPr lang="en-US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peringkat</a:t>
                      </a:r>
                      <a:r>
                        <a:rPr lang="en-US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 5,  </a:t>
                      </a:r>
                      <a:r>
                        <a:rPr lang="en-US" sz="18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atau</a:t>
                      </a:r>
                      <a:r>
                        <a:rPr lang="en-US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peringkat</a:t>
                      </a:r>
                      <a:r>
                        <a:rPr lang="en-US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6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18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Jurnal </a:t>
                      </a:r>
                      <a:r>
                        <a:rPr lang="en-US" sz="18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N</a:t>
                      </a:r>
                      <a:r>
                        <a:rPr lang="id-ID" sz="18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asional </a:t>
                      </a:r>
                      <a:r>
                        <a:rPr lang="en-US" sz="18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T</a:t>
                      </a:r>
                      <a:r>
                        <a:rPr lang="id-ID" sz="18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erakreditasi</a:t>
                      </a:r>
                      <a:r>
                        <a:rPr lang="en-US" sz="18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Peringkat Akreditasi 1 atau peringkat 2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18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Jurnal Internasional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18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Jurnal Internasional bereputasi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1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Asisten Ahli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W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2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Lektor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W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9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3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Lektor Kepala</a:t>
                      </a:r>
                      <a:r>
                        <a:rPr lang="en-US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/ Magister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W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Lektor Kepala</a:t>
                      </a: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/Doktor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W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4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Profesor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W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05443"/>
            <a:ext cx="12192000" cy="1292662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Tugas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Tanggung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Jawab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dalam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Publikasi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Karya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Ilmiah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untuk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Kenaikan</a:t>
            </a:r>
            <a:r>
              <a:rPr lang="en-US" altLang="en-US" sz="2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Jabatan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Akademik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Reguler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sebagai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Penulis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Pertama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sekaligus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Penulis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Korespondensi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" y="6113724"/>
            <a:ext cx="12192000" cy="646331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W	: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wajib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ada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,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atau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boleh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digantikan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dengan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karya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ilmiah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yang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angka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kreditnya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lebih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tinggi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S	: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disarankan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ada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8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539036"/>
              </p:ext>
            </p:extLst>
          </p:nvPr>
        </p:nvGraphicFramePr>
        <p:xfrm>
          <a:off x="90460" y="582542"/>
          <a:ext cx="12101539" cy="5122519"/>
        </p:xfrm>
        <a:graphic>
          <a:graphicData uri="http://schemas.openxmlformats.org/drawingml/2006/table">
            <a:tbl>
              <a:tblPr firstRow="1" firstCol="1" bandRow="1"/>
              <a:tblGrid>
                <a:gridCol w="88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5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9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5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1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No.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Jabatan Akademik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Jurnal Nasional </a:t>
                      </a:r>
                      <a:r>
                        <a:rPr lang="en-US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T</a:t>
                      </a:r>
                      <a:r>
                        <a:rPr lang="id-ID" sz="20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erakreditasi</a:t>
                      </a: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Peringkat</a:t>
                      </a:r>
                      <a:r>
                        <a:rPr lang="en-US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3</a:t>
                      </a: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atau </a:t>
                      </a:r>
                      <a:r>
                        <a:rPr lang="en-US" sz="20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peringkat</a:t>
                      </a:r>
                      <a:r>
                        <a:rPr lang="en-US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4</a:t>
                      </a: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atau </a:t>
                      </a:r>
                      <a:r>
                        <a:rPr lang="en-US" sz="20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peringkat</a:t>
                      </a:r>
                      <a:r>
                        <a:rPr lang="en-US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5</a:t>
                      </a: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atau </a:t>
                      </a:r>
                      <a:r>
                        <a:rPr lang="en-US" sz="20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peringkat</a:t>
                      </a:r>
                      <a:r>
                        <a:rPr lang="en-US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6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Jurnal Nasional</a:t>
                      </a: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T</a:t>
                      </a: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erakreditasi </a:t>
                      </a: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Peringkat Akreditasi 1 atau peringkat 2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Jurnal Internasional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Jurnal Internasional Bereputasi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1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Lektor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W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31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2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Lektor Kepala</a:t>
                      </a: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/Magister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W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Lektor Kepala</a:t>
                      </a: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/Doktor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W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3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Profesor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-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W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id-ID" sz="2000" b="1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</a:t>
                      </a:r>
                      <a:endParaRPr lang="en-US" sz="2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0460" y="-125343"/>
            <a:ext cx="12101540" cy="70788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Tugas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Tanggung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Jawab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dalam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Publikasi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Karya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Ilmiah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untuk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Kenaikan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Pangkat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dalam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Jabatan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Akademik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yang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Sama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sebagai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Penulis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Utama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*.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0460" y="5934670"/>
            <a:ext cx="12101540" cy="92333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	: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wajib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atau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boleh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digantikan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dengan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karya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ilmiah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yang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angka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kreditnya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lebih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tinggi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	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disarankan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ada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*)	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satu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artikel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hanya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dapat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digunakan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1 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satu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) kali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pemenuhan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pengusulan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syarat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khusus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8747" y="138959"/>
            <a:ext cx="7870305" cy="927178"/>
          </a:xfr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Grafik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Dosen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Berdasarkan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Jabatan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Fungsional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di </a:t>
            </a:r>
            <a:r>
              <a:rPr lang="en-US" sz="2400" b="1" dirty="0" err="1">
                <a:solidFill>
                  <a:schemeClr val="bg1"/>
                </a:solidFill>
              </a:rPr>
              <a:t>Lingkungan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Kementerian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Dikbud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18253" y="6094631"/>
            <a:ext cx="9808926" cy="55395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Ket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jumlah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dosen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adalah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dosen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NIDN (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tetap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NIDK (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Perjanjian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Sumber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data : PDDIKTI </a:t>
            </a:r>
            <a:r>
              <a:rPr lang="en-US" sz="1800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Tgl</a:t>
            </a:r>
            <a:r>
              <a:rPr lang="en-US" sz="1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04/09/2019</a:t>
            </a:r>
            <a:endParaRPr lang="id-ID" sz="18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698586"/>
              </p:ext>
            </p:extLst>
          </p:nvPr>
        </p:nvGraphicFramePr>
        <p:xfrm>
          <a:off x="1018253" y="1147105"/>
          <a:ext cx="10570773" cy="461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3785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939811"/>
              </p:ext>
            </p:extLst>
          </p:nvPr>
        </p:nvGraphicFramePr>
        <p:xfrm>
          <a:off x="0" y="1192696"/>
          <a:ext cx="12191999" cy="5665305"/>
        </p:xfrm>
        <a:graphic>
          <a:graphicData uri="http://schemas.openxmlformats.org/drawingml/2006/table">
            <a:tbl>
              <a:tblPr firstRow="1" firstCol="1" bandRow="1"/>
              <a:tblGrid>
                <a:gridCol w="105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2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9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76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6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482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NO</a:t>
                      </a:r>
                      <a:endParaRPr lang="en-US" sz="18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JABATAN</a:t>
                      </a:r>
                      <a:endParaRPr lang="en-US" sz="18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KUALIFIKASI AKADEMIK</a:t>
                      </a:r>
                      <a:endParaRPr lang="en-US" sz="18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UNSUR UTAMA</a:t>
                      </a:r>
                      <a:endParaRPr lang="en-US" sz="18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UNSUR PENUNJANG</a:t>
                      </a:r>
                      <a:endParaRPr lang="en-US" sz="18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PELAKSANAAN PENDIDIKAN</a:t>
                      </a:r>
                      <a:endParaRPr lang="en-US" sz="18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PELAKSANAAN PENELITIAN</a:t>
                      </a:r>
                      <a:endParaRPr lang="en-US" sz="18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PELAKSANAAN PENGABDIAN MASYARAKAT</a:t>
                      </a:r>
                      <a:endParaRPr lang="en-US" sz="18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1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Asisten Ahli</a:t>
                      </a:r>
                      <a:endParaRPr lang="en-US" sz="2000" b="1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Magister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≥ 55%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≥ 2</a:t>
                      </a: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5</a:t>
                      </a: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%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Paling </a:t>
                      </a:r>
                      <a:r>
                        <a:rPr lang="en-US" sz="2000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Sedikit</a:t>
                      </a: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0.50ak </a:t>
                      </a:r>
                      <a:r>
                        <a:rPr lang="en-US" sz="2000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≤ 10%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≤ 10%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2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Lektor</a:t>
                      </a:r>
                      <a:endParaRPr lang="en-US" sz="2000" b="1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Magister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≥ 45%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≥ 35%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Paling </a:t>
                      </a:r>
                      <a:r>
                        <a:rPr lang="en-US" sz="2000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Sedikit</a:t>
                      </a: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0.50ak </a:t>
                      </a:r>
                      <a:r>
                        <a:rPr lang="en-US" sz="2000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≤ 10%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≤ 10%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3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Lektor Kepala</a:t>
                      </a:r>
                      <a:endParaRPr lang="en-US" sz="2000" b="1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Magister/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Doktor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≥ 40%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≥ 40%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Paling </a:t>
                      </a:r>
                      <a:r>
                        <a:rPr lang="en-US" sz="2000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Sedikit</a:t>
                      </a: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0.50ak </a:t>
                      </a:r>
                      <a:r>
                        <a:rPr lang="en-US" sz="2000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≤ 10%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≤ 10%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4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Profesor</a:t>
                      </a:r>
                      <a:endParaRPr lang="en-US" sz="2000" b="1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Doktor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≥ 35%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≥ 45%</a:t>
                      </a:r>
                      <a:endParaRPr lang="en-US" sz="200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Paling </a:t>
                      </a:r>
                      <a:r>
                        <a:rPr lang="en-US" sz="2000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Sedikit</a:t>
                      </a: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0.50ak </a:t>
                      </a:r>
                      <a:r>
                        <a:rPr lang="en-US" sz="2000" dirty="0" err="1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 </a:t>
                      </a: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≤ 10%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Book Antiqua" charset="0"/>
                          <a:ea typeface="MS Mincho" charset="-128"/>
                          <a:cs typeface="Arial" charset="0"/>
                        </a:rPr>
                        <a:t>≤ 10%</a:t>
                      </a:r>
                      <a:endParaRPr lang="en-US" sz="2000" dirty="0">
                        <a:effectLst/>
                        <a:latin typeface="Calibri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6355" y="318570"/>
            <a:ext cx="10731941" cy="67710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Jumlah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Angka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Kredit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Kumulatif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Paling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Sedikit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dari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Unsur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Utama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Unsur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Penunjang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38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4156"/>
            <a:ext cx="12191999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>
                <a:solidFill>
                  <a:schemeClr val="bg1"/>
                </a:solidFill>
              </a:rPr>
              <a:t>KELOMPOK </a:t>
            </a:r>
            <a:r>
              <a:rPr lang="en-US" sz="4400" b="1" dirty="0">
                <a:solidFill>
                  <a:schemeClr val="bg1"/>
                </a:solidFill>
              </a:rPr>
              <a:t>PELAKSANAAN PENELITIAN</a:t>
            </a:r>
            <a:endParaRPr lang="id-ID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(</a:t>
            </a:r>
            <a:r>
              <a:rPr lang="en-US" sz="2000" b="1" dirty="0">
                <a:solidFill>
                  <a:schemeClr val="bg1"/>
                </a:solidFill>
              </a:rPr>
              <a:t>RAGAM &amp;</a:t>
            </a:r>
            <a:r>
              <a:rPr lang="id-ID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KEWAJIBAN: </a:t>
            </a:r>
            <a:r>
              <a:rPr lang="id-ID" sz="2000" b="1" dirty="0">
                <a:solidFill>
                  <a:schemeClr val="bg1"/>
                </a:solidFill>
              </a:rPr>
              <a:t>PENILAIAN PEER REVIEW</a:t>
            </a:r>
            <a:r>
              <a:rPr lang="en-US" sz="2000" b="1" dirty="0">
                <a:solidFill>
                  <a:schemeClr val="bg1"/>
                </a:solidFill>
              </a:rPr>
              <a:t>, HASIL TEST KEMIRIPAN</a:t>
            </a:r>
            <a:r>
              <a:rPr lang="id-ID" sz="2000" b="1" dirty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438" y="1416042"/>
            <a:ext cx="11284569" cy="5509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200" b="1" dirty="0"/>
              <a:t>KARYA ILMIAH</a:t>
            </a:r>
          </a:p>
          <a:p>
            <a:pPr marL="342900" indent="-342900"/>
            <a:r>
              <a:rPr lang="id-ID" sz="3200" b="1" dirty="0"/>
              <a:t>	1.1. </a:t>
            </a:r>
            <a:r>
              <a:rPr lang="id-ID" sz="3200" b="1" u="sng" dirty="0"/>
              <a:t>BUKU</a:t>
            </a:r>
            <a:r>
              <a:rPr lang="id-ID" sz="3200" b="1" dirty="0"/>
              <a:t> (REFERENSI, MONOGRAF, BOOK CHAPTER)</a:t>
            </a:r>
          </a:p>
          <a:p>
            <a:pPr marL="342900" indent="-342900"/>
            <a:r>
              <a:rPr lang="id-ID" sz="3200" b="1" dirty="0"/>
              <a:t>	1.2. </a:t>
            </a:r>
            <a:r>
              <a:rPr lang="id-ID" sz="3200" b="1" u="sng" dirty="0"/>
              <a:t>JURNAL</a:t>
            </a:r>
            <a:r>
              <a:rPr lang="id-ID" sz="3200" b="1" dirty="0"/>
              <a:t> (NAS., NAS.TERAKREDITASI, INT., INT.BEREPUTASI)</a:t>
            </a:r>
          </a:p>
          <a:p>
            <a:pPr marL="342900" indent="-342900"/>
            <a:r>
              <a:rPr lang="id-ID" sz="3200" b="1" dirty="0"/>
              <a:t>	1.3. </a:t>
            </a:r>
            <a:r>
              <a:rPr lang="id-ID" sz="3200" b="1" u="sng" dirty="0"/>
              <a:t>PROSIDING</a:t>
            </a:r>
            <a:r>
              <a:rPr lang="id-ID" sz="3200" b="1" dirty="0"/>
              <a:t> (NASIONAL, INTERNASIONAL)</a:t>
            </a:r>
            <a:r>
              <a:rPr lang="en-US" sz="3200" b="1" dirty="0"/>
              <a:t>*</a:t>
            </a:r>
            <a:endParaRPr lang="id-ID" sz="3200" b="1" dirty="0"/>
          </a:p>
          <a:p>
            <a:pPr marL="342900" indent="-342900"/>
            <a:r>
              <a:rPr lang="id-ID" sz="3200" b="1" dirty="0"/>
              <a:t>	1.4. ILMIAH POPULER</a:t>
            </a:r>
          </a:p>
          <a:p>
            <a:pPr marL="342900" indent="-342900"/>
            <a:r>
              <a:rPr lang="id-ID" sz="3200" b="1" dirty="0"/>
              <a:t>	1.5. LAPORAN PENELITIAN</a:t>
            </a:r>
          </a:p>
          <a:p>
            <a:pPr marL="342900" indent="-342900">
              <a:buAutoNum type="arabicPeriod"/>
            </a:pPr>
            <a:r>
              <a:rPr lang="id-ID" sz="3200" b="1" dirty="0"/>
              <a:t>MENGEDIT BUKU</a:t>
            </a:r>
          </a:p>
          <a:p>
            <a:pPr marL="342900" indent="-342900">
              <a:buAutoNum type="arabicPeriod"/>
            </a:pPr>
            <a:r>
              <a:rPr lang="id-ID" sz="3200" b="1" dirty="0"/>
              <a:t>MENERJEMAHKAN BUKU</a:t>
            </a:r>
          </a:p>
          <a:p>
            <a:pPr marL="342900" indent="-342900">
              <a:buAutoNum type="arabicPeriod"/>
            </a:pPr>
            <a:r>
              <a:rPr lang="id-ID" sz="3200" b="1" u="sng" dirty="0"/>
              <a:t>PATEN/HaKI</a:t>
            </a:r>
          </a:p>
          <a:p>
            <a:pPr marL="342900" indent="-342900">
              <a:buAutoNum type="arabicPeriod"/>
            </a:pPr>
            <a:r>
              <a:rPr lang="id-ID" sz="3200" b="1" dirty="0"/>
              <a:t>RANCANG BANGUN/KARYA SENI</a:t>
            </a:r>
          </a:p>
        </p:txBody>
      </p:sp>
    </p:spTree>
    <p:extLst>
      <p:ext uri="{BB962C8B-B14F-4D97-AF65-F5344CB8AC3E}">
        <p14:creationId xmlns:p14="http://schemas.microsoft.com/office/powerpoint/2010/main" val="1514620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5994484" cy="7673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17" y="1888435"/>
            <a:ext cx="10788995" cy="4452729"/>
          </a:xfrm>
        </p:spPr>
        <p:txBody>
          <a:bodyPr/>
          <a:lstStyle/>
          <a:p>
            <a:r>
              <a:rPr lang="en-US" sz="2800" dirty="0" err="1">
                <a:solidFill>
                  <a:srgbClr val="002060"/>
                </a:solidFill>
              </a:rPr>
              <a:t>Karya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Ilmiah</a:t>
            </a:r>
            <a:r>
              <a:rPr lang="en-US" sz="2800" dirty="0">
                <a:solidFill>
                  <a:srgbClr val="002060"/>
                </a:solidFill>
              </a:rPr>
              <a:t> yang </a:t>
            </a:r>
            <a:r>
              <a:rPr lang="en-US" sz="2800" dirty="0" err="1">
                <a:solidFill>
                  <a:srgbClr val="002060"/>
                </a:solidFill>
              </a:rPr>
              <a:t>dipublikasikan</a:t>
            </a:r>
            <a:r>
              <a:rPr lang="en-US" sz="2800" dirty="0">
                <a:solidFill>
                  <a:srgbClr val="002060"/>
                </a:solidFill>
              </a:rPr>
              <a:t>/</a:t>
            </a:r>
            <a:r>
              <a:rPr lang="en-US" sz="2800" dirty="0" err="1">
                <a:solidFill>
                  <a:srgbClr val="002060"/>
                </a:solidFill>
              </a:rPr>
              <a:t>diterbitkan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id-ID" sz="2800" dirty="0">
                <a:solidFill>
                  <a:srgbClr val="002060"/>
                </a:solidFill>
              </a:rPr>
              <a:t>di jurnal nasional terakreditasi, jurnal internasional </a:t>
            </a:r>
            <a:r>
              <a:rPr lang="en-US" sz="2800" dirty="0" err="1">
                <a:solidFill>
                  <a:srgbClr val="002060"/>
                </a:solidFill>
              </a:rPr>
              <a:t>selama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id-ID" sz="2800" dirty="0">
                <a:solidFill>
                  <a:srgbClr val="002060"/>
                </a:solidFill>
              </a:rPr>
              <a:t>pendidikan sekolah (</a:t>
            </a:r>
            <a:r>
              <a:rPr lang="en-US" sz="2800" dirty="0" err="1">
                <a:solidFill>
                  <a:srgbClr val="002060"/>
                </a:solidFill>
              </a:rPr>
              <a:t>tugas</a:t>
            </a:r>
            <a:r>
              <a:rPr lang="id-ID" sz="2800" dirty="0">
                <a:solidFill>
                  <a:srgbClr val="002060"/>
                </a:solidFill>
              </a:rPr>
              <a:t>/izin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belajar</a:t>
            </a:r>
            <a:r>
              <a:rPr lang="en-US" sz="2800" dirty="0">
                <a:solidFill>
                  <a:srgbClr val="002060"/>
                </a:solidFill>
              </a:rPr>
              <a:t> S2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atau</a:t>
            </a:r>
            <a:r>
              <a:rPr lang="en-US" sz="2800" dirty="0">
                <a:solidFill>
                  <a:srgbClr val="002060"/>
                </a:solidFill>
              </a:rPr>
              <a:t> S3</a:t>
            </a:r>
            <a:r>
              <a:rPr lang="id-ID" sz="2800" dirty="0">
                <a:solidFill>
                  <a:srgbClr val="002060"/>
                </a:solidFill>
              </a:rPr>
              <a:t>) </a:t>
            </a:r>
            <a:r>
              <a:rPr lang="en-US" sz="2800" dirty="0">
                <a:solidFill>
                  <a:srgbClr val="002060"/>
                </a:solidFill>
              </a:rPr>
              <a:t>yang </a:t>
            </a:r>
            <a:r>
              <a:rPr lang="en-US" sz="2800" b="1" dirty="0" err="1">
                <a:solidFill>
                  <a:srgbClr val="002060"/>
                </a:solidFill>
              </a:rPr>
              <a:t>merupakan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sintesis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pengembangan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dari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disertasi</a:t>
            </a:r>
            <a:r>
              <a:rPr lang="id-ID" sz="2800" dirty="0">
                <a:solidFill>
                  <a:srgbClr val="002060"/>
                </a:solidFill>
              </a:rPr>
              <a:t>/</a:t>
            </a:r>
            <a:r>
              <a:rPr lang="en-US" sz="2800" dirty="0" err="1">
                <a:solidFill>
                  <a:srgbClr val="002060"/>
                </a:solidFill>
              </a:rPr>
              <a:t>tesis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diakui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dapat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dipergunakan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untuk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kenaikan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jabatan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pangkat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setelah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selesai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id-ID" sz="2800" b="1" dirty="0">
                <a:solidFill>
                  <a:srgbClr val="002060"/>
                </a:solidFill>
              </a:rPr>
              <a:t>pendidikan sekolah</a:t>
            </a:r>
            <a:r>
              <a:rPr lang="en-US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 err="1">
                <a:solidFill>
                  <a:srgbClr val="002060"/>
                </a:solidFill>
              </a:rPr>
              <a:t>tetapi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tidak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dapat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untuk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pemenuhan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syarat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khusus</a:t>
            </a:r>
            <a:r>
              <a:rPr lang="en-US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 err="1">
                <a:solidFill>
                  <a:srgbClr val="002060"/>
                </a:solidFill>
              </a:rPr>
              <a:t>dapat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dipakai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bila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terdapat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keterbaruan</a:t>
            </a:r>
            <a:r>
              <a:rPr lang="en-US" sz="2800" b="1" dirty="0">
                <a:solidFill>
                  <a:srgbClr val="002060"/>
                </a:solidFill>
              </a:rPr>
              <a:t> minimal 75% </a:t>
            </a:r>
            <a:r>
              <a:rPr lang="en-US" sz="2800" b="1" dirty="0" err="1">
                <a:solidFill>
                  <a:srgbClr val="002060"/>
                </a:solidFill>
              </a:rPr>
              <a:t>dari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disertasinya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807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6133632" cy="7276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b="1" dirty="0"/>
              <a:t> </a:t>
            </a:r>
            <a:r>
              <a:rPr lang="en-US" b="1" dirty="0" err="1"/>
              <a:t>Saat</a:t>
            </a:r>
            <a:r>
              <a:rPr lang="en-US" b="1" dirty="0"/>
              <a:t> </a:t>
            </a:r>
            <a:r>
              <a:rPr lang="en-US" b="1" dirty="0" err="1"/>
              <a:t>Studi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9" y="2133599"/>
            <a:ext cx="11111948" cy="4187687"/>
          </a:xfrm>
        </p:spPr>
        <p:txBody>
          <a:bodyPr>
            <a:normAutofit/>
          </a:bodyPr>
          <a:lstStyle/>
          <a:p>
            <a:r>
              <a:rPr lang="id-ID" sz="2800" b="1" dirty="0">
                <a:solidFill>
                  <a:srgbClr val="002060"/>
                </a:solidFill>
              </a:rPr>
              <a:t>Untuk dosen yang sedang pendidikan sekolah tersebut, pengakuan aktivitas </a:t>
            </a:r>
            <a:r>
              <a:rPr lang="id-ID" sz="2800" b="1" dirty="0" err="1">
                <a:solidFill>
                  <a:srgbClr val="002060"/>
                </a:solidFill>
              </a:rPr>
              <a:t>tridharma</a:t>
            </a:r>
            <a:r>
              <a:rPr lang="id-ID" sz="2800" b="1" dirty="0">
                <a:solidFill>
                  <a:srgbClr val="002060"/>
                </a:solidFill>
              </a:rPr>
              <a:t> perguruan tingginya adalah karya ilmiah yang dipublikasikan pada jurnal nasional terakreditasi dan jurnal internasional/internasional bereputasi untuk kenaikan pangkat/jabatan akademik</a:t>
            </a:r>
            <a:r>
              <a:rPr lang="en-US" sz="2800" b="1" dirty="0">
                <a:solidFill>
                  <a:srgbClr val="002060"/>
                </a:solidFill>
              </a:rPr>
              <a:t> yang </a:t>
            </a:r>
            <a:r>
              <a:rPr lang="en-US" sz="2800" b="1" dirty="0" err="1">
                <a:solidFill>
                  <a:srgbClr val="002060"/>
                </a:solidFill>
              </a:rPr>
              <a:t>substansinya</a:t>
            </a:r>
            <a:r>
              <a:rPr lang="en-US" sz="2800" b="1" dirty="0">
                <a:solidFill>
                  <a:srgbClr val="002060"/>
                </a:solidFill>
              </a:rPr>
              <a:t> di </a:t>
            </a:r>
            <a:r>
              <a:rPr lang="en-US" sz="2800" b="1" dirty="0" err="1">
                <a:solidFill>
                  <a:srgbClr val="002060"/>
                </a:solidFill>
              </a:rPr>
              <a:t>luar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tesis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disertasi</a:t>
            </a:r>
            <a:r>
              <a:rPr lang="id-ID" sz="2800" dirty="0">
                <a:solidFill>
                  <a:srgbClr val="002060"/>
                </a:solidFill>
              </a:rPr>
              <a:t>. </a:t>
            </a:r>
          </a:p>
          <a:p>
            <a:r>
              <a:rPr lang="id-ID" sz="2800" dirty="0">
                <a:solidFill>
                  <a:srgbClr val="002060"/>
                </a:solidFill>
              </a:rPr>
              <a:t>Karya ilmiah yang dipublikasikan pada jurnal nasional terakreditasi dan jurnal internasional/jurnal internasional bereputasi dimaksud bersifat melekat sebagai karya dosen dan dapat digunakan untuk kenaikan pangkat/jabatan ketika yang bersangkutan telah menyelesaikan pendidikan sekolah.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87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5208658" cy="737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/>
              <a:t>Jurnal</a:t>
            </a:r>
            <a:r>
              <a:rPr lang="en-US" b="1" dirty="0"/>
              <a:t> </a:t>
            </a:r>
            <a:r>
              <a:rPr lang="en-US" b="1" dirty="0" err="1"/>
              <a:t>Edisi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87" y="1653701"/>
            <a:ext cx="10669725" cy="4649821"/>
          </a:xfrm>
        </p:spPr>
        <p:txBody>
          <a:bodyPr>
            <a:normAutofit/>
          </a:bodyPr>
          <a:lstStyle/>
          <a:p>
            <a:pPr marL="342900" lvl="4" indent="-342900"/>
            <a:r>
              <a:rPr lang="id-ID" sz="2800" dirty="0">
                <a:solidFill>
                  <a:srgbClr val="002060"/>
                </a:solidFill>
              </a:rPr>
              <a:t>Publikasi pada jurnal internasional edisi khusus/reguler atau jurnal ilmiah nasional terakreditasi edisi khusus/reguler  yang memuat artikel yang disajikan dalam sebuah seminar/simposium/lokakarya dapat dinilai sama dengan jurnal edisi reguler namun </a:t>
            </a:r>
            <a:r>
              <a:rPr lang="id-ID" sz="2800" b="1" dirty="0">
                <a:solidFill>
                  <a:srgbClr val="002060"/>
                </a:solidFill>
              </a:rPr>
              <a:t>tidak dapat digunakan untuk memenuhi syarat khusus</a:t>
            </a:r>
            <a:r>
              <a:rPr lang="id-ID" sz="2800" dirty="0">
                <a:solidFill>
                  <a:srgbClr val="002060"/>
                </a:solidFill>
              </a:rPr>
              <a:t> publikasi ilmiah kenaikan jabatan akademik. </a:t>
            </a:r>
          </a:p>
          <a:p>
            <a:pPr marL="342900" lvl="4" indent="-342900"/>
            <a:r>
              <a:rPr lang="id-ID" sz="2800" dirty="0">
                <a:solidFill>
                  <a:srgbClr val="002060"/>
                </a:solidFill>
              </a:rPr>
              <a:t>Karya ilmiah yang diterbitkan pada edisi khusus tersebut di atas harus diproses seperti pada penerbitan reguler dan memenuhi syarat-syarat karya ilmiah.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3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71501" y="1510224"/>
            <a:ext cx="11029950" cy="4833427"/>
            <a:chOff x="1868249" y="1986474"/>
            <a:chExt cx="7910531" cy="4552961"/>
          </a:xfrm>
        </p:grpSpPr>
        <p:sp>
          <p:nvSpPr>
            <p:cNvPr id="3" name="Oval 2"/>
            <p:cNvSpPr/>
            <p:nvPr/>
          </p:nvSpPr>
          <p:spPr>
            <a:xfrm>
              <a:off x="3733800" y="1986474"/>
              <a:ext cx="4248150" cy="222016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3200" b="1" dirty="0" err="1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Bidang</a:t>
              </a:r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 Ilmu Penugasan</a:t>
              </a:r>
            </a:p>
            <a:p>
              <a:pPr algn="ctr"/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Jabatan (AA-L-LK-GB)</a:t>
              </a:r>
              <a:endParaRPr lang="en-US" sz="32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868249" y="4655252"/>
              <a:ext cx="2500331" cy="188418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</a:t>
              </a:r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endidikan</a:t>
              </a:r>
            </a:p>
            <a:p>
              <a:pPr algn="ctr"/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Terakhir </a:t>
              </a:r>
            </a:p>
            <a:p>
              <a:pPr algn="ctr"/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(S-2,S-3)</a:t>
              </a:r>
              <a:endParaRPr lang="en-US" sz="32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7278449" y="4637308"/>
              <a:ext cx="2500331" cy="190212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KARYA ILMIAH</a:t>
              </a:r>
            </a:p>
          </p:txBody>
        </p:sp>
        <p:cxnSp>
          <p:nvCxnSpPr>
            <p:cNvPr id="6" name="Straight Arrow Connector 5"/>
            <p:cNvCxnSpPr>
              <a:stCxn id="3" idx="2"/>
              <a:endCxn id="4" idx="0"/>
            </p:cNvCxnSpPr>
            <p:nvPr/>
          </p:nvCxnSpPr>
          <p:spPr>
            <a:xfrm rot="10800000" flipV="1">
              <a:off x="3118415" y="3096555"/>
              <a:ext cx="615385" cy="1558697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3" idx="6"/>
              <a:endCxn id="5" idx="0"/>
            </p:cNvCxnSpPr>
            <p:nvPr/>
          </p:nvCxnSpPr>
          <p:spPr>
            <a:xfrm>
              <a:off x="7981950" y="3096555"/>
              <a:ext cx="546665" cy="1540752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3" idx="3"/>
            </p:cNvCxnSpPr>
            <p:nvPr/>
          </p:nvCxnSpPr>
          <p:spPr>
            <a:xfrm rot="5400000" flipH="1" flipV="1">
              <a:off x="3373802" y="4204758"/>
              <a:ext cx="1305382" cy="658870"/>
            </a:xfrm>
            <a:prstGeom prst="straightConnector1">
              <a:avLst/>
            </a:prstGeom>
            <a:ln w="762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endCxn id="3" idx="5"/>
            </p:cNvCxnSpPr>
            <p:nvPr/>
          </p:nvCxnSpPr>
          <p:spPr>
            <a:xfrm rot="16200000" flipV="1">
              <a:off x="6971253" y="4270071"/>
              <a:ext cx="1381578" cy="604437"/>
            </a:xfrm>
            <a:prstGeom prst="straightConnector1">
              <a:avLst/>
            </a:prstGeom>
            <a:ln w="762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-Right Arrow 9"/>
            <p:cNvSpPr/>
            <p:nvPr/>
          </p:nvSpPr>
          <p:spPr>
            <a:xfrm>
              <a:off x="4382851" y="5491674"/>
              <a:ext cx="2895600" cy="714380"/>
            </a:xfrm>
            <a:prstGeom prst="leftRightArrow">
              <a:avLst/>
            </a:prstGeom>
            <a:solidFill>
              <a:srgbClr val="4F9C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002269" y="228600"/>
            <a:ext cx="87916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/>
              <a:t>Kesesuaian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Pendidikan</a:t>
            </a:r>
            <a:r>
              <a:rPr lang="en-US" sz="2800" b="1" dirty="0"/>
              <a:t> </a:t>
            </a:r>
            <a:r>
              <a:rPr lang="id-ID" sz="2800" b="1" dirty="0"/>
              <a:t>Terakhir</a:t>
            </a:r>
            <a:r>
              <a:rPr lang="en-US" sz="2800" b="1" dirty="0"/>
              <a:t>, </a:t>
            </a:r>
            <a:r>
              <a:rPr lang="en-US" sz="2800" b="1" dirty="0" err="1"/>
              <a:t>Karya</a:t>
            </a:r>
            <a:r>
              <a:rPr lang="en-US" sz="2800" b="1" dirty="0"/>
              <a:t> </a:t>
            </a:r>
            <a:r>
              <a:rPr lang="en-US" sz="2800" b="1" dirty="0" err="1"/>
              <a:t>Ilmiah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Bidang</a:t>
            </a:r>
            <a:r>
              <a:rPr lang="en-US" sz="2800" b="1" dirty="0"/>
              <a:t> </a:t>
            </a:r>
            <a:r>
              <a:rPr lang="en-US" sz="2800" b="1" dirty="0" err="1"/>
              <a:t>Ilmu</a:t>
            </a:r>
            <a:r>
              <a:rPr lang="en-US" sz="2800" b="1" dirty="0"/>
              <a:t> </a:t>
            </a:r>
            <a:r>
              <a:rPr lang="en-US" sz="2800" b="1" dirty="0" err="1"/>
              <a:t>Penugasan</a:t>
            </a:r>
            <a:r>
              <a:rPr lang="id-ID" sz="2800" b="1" dirty="0"/>
              <a:t> Jabatan</a:t>
            </a:r>
            <a:endParaRPr lang="en-US" sz="28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1812" y="1410832"/>
            <a:ext cx="11029950" cy="4833427"/>
            <a:chOff x="1868249" y="1986474"/>
            <a:chExt cx="7910531" cy="4552961"/>
          </a:xfrm>
        </p:grpSpPr>
        <p:sp>
          <p:nvSpPr>
            <p:cNvPr id="14" name="Oval 13"/>
            <p:cNvSpPr/>
            <p:nvPr/>
          </p:nvSpPr>
          <p:spPr>
            <a:xfrm>
              <a:off x="3733800" y="1986474"/>
              <a:ext cx="4248150" cy="222016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3200" b="1" dirty="0" err="1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Bidang</a:t>
              </a:r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 Ilmu Penugasan</a:t>
              </a:r>
            </a:p>
            <a:p>
              <a:pPr algn="ctr"/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Jabatan (AA-L-LK-GB)</a:t>
              </a:r>
              <a:endParaRPr lang="en-US" sz="32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868249" y="4655252"/>
              <a:ext cx="2500331" cy="188418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</a:t>
              </a:r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endidikan</a:t>
              </a:r>
            </a:p>
            <a:p>
              <a:pPr algn="ctr"/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Terakhir </a:t>
              </a:r>
            </a:p>
            <a:p>
              <a:pPr algn="ctr"/>
              <a:r>
                <a:rPr lang="id-ID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(S-2,S-3)</a:t>
              </a:r>
              <a:endParaRPr lang="en-US" sz="32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278449" y="4637308"/>
              <a:ext cx="2500331" cy="190212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32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KARYA ILMIAH</a:t>
              </a:r>
            </a:p>
          </p:txBody>
        </p:sp>
        <p:cxnSp>
          <p:nvCxnSpPr>
            <p:cNvPr id="17" name="Straight Arrow Connector 16"/>
            <p:cNvCxnSpPr>
              <a:stCxn id="14" idx="2"/>
              <a:endCxn id="15" idx="0"/>
            </p:cNvCxnSpPr>
            <p:nvPr/>
          </p:nvCxnSpPr>
          <p:spPr>
            <a:xfrm rot="10800000" flipV="1">
              <a:off x="3118415" y="3096555"/>
              <a:ext cx="615385" cy="1558697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4" idx="6"/>
              <a:endCxn id="16" idx="0"/>
            </p:cNvCxnSpPr>
            <p:nvPr/>
          </p:nvCxnSpPr>
          <p:spPr>
            <a:xfrm>
              <a:off x="7981950" y="3096555"/>
              <a:ext cx="546665" cy="1540752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4" idx="3"/>
            </p:cNvCxnSpPr>
            <p:nvPr/>
          </p:nvCxnSpPr>
          <p:spPr>
            <a:xfrm rot="5400000" flipH="1" flipV="1">
              <a:off x="3373802" y="4204758"/>
              <a:ext cx="1305382" cy="658870"/>
            </a:xfrm>
            <a:prstGeom prst="straightConnector1">
              <a:avLst/>
            </a:prstGeom>
            <a:ln w="762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14" idx="5"/>
            </p:cNvCxnSpPr>
            <p:nvPr/>
          </p:nvCxnSpPr>
          <p:spPr>
            <a:xfrm rot="16200000" flipV="1">
              <a:off x="6971253" y="4270071"/>
              <a:ext cx="1381578" cy="604437"/>
            </a:xfrm>
            <a:prstGeom prst="straightConnector1">
              <a:avLst/>
            </a:prstGeom>
            <a:ln w="762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Left-Right Arrow 20"/>
            <p:cNvSpPr/>
            <p:nvPr/>
          </p:nvSpPr>
          <p:spPr>
            <a:xfrm>
              <a:off x="4382851" y="5491674"/>
              <a:ext cx="2895600" cy="714380"/>
            </a:xfrm>
            <a:prstGeom prst="leftRightArrow">
              <a:avLst/>
            </a:prstGeom>
            <a:solidFill>
              <a:srgbClr val="4F9C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60869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4" name="AutoShape 4" descr="Hasil gambar untuk people run icon"/>
          <p:cNvSpPr>
            <a:spLocks noChangeAspect="1" noChangeArrowheads="1"/>
          </p:cNvSpPr>
          <p:nvPr/>
        </p:nvSpPr>
        <p:spPr bwMode="auto">
          <a:xfrm>
            <a:off x="1667608" y="-144463"/>
            <a:ext cx="28135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0" y="583889"/>
            <a:ext cx="1218465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SUB UNSUR PELAKSANAAN PENELITIAN (PERUBAHAN)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❹</a:t>
            </a:r>
            <a:r>
              <a:rPr lang="en-US" sz="3000" b="1" dirty="0"/>
              <a:t>PENEGASAN RAGAM JURNAL (NASIONAL, NASIONAL TERAKREDITASI, INTERNASIONAL, INTERNASIONAL BEREPUTASI)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3754" y="1178634"/>
            <a:ext cx="51338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 err="1">
                <a:latin typeface="Book Antiqua" panose="02040602050305030304" pitchFamily="18" charset="0"/>
                <a:cs typeface="Arial" panose="020B0604020202020204" pitchFamily="34" charset="0"/>
              </a:rPr>
              <a:t>Kesesuaian</a:t>
            </a:r>
            <a:r>
              <a:rPr lang="en-US" sz="3200" b="1" u="sng" dirty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latin typeface="Book Antiqua" panose="02040602050305030304" pitchFamily="18" charset="0"/>
                <a:cs typeface="Arial" panose="020B0604020202020204" pitchFamily="34" charset="0"/>
              </a:rPr>
              <a:t>Bidang</a:t>
            </a:r>
            <a:r>
              <a:rPr lang="en-US" sz="3200" b="1" u="sng" dirty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latin typeface="Book Antiqua" panose="02040602050305030304" pitchFamily="18" charset="0"/>
                <a:cs typeface="Arial" panose="020B0604020202020204" pitchFamily="34" charset="0"/>
              </a:rPr>
              <a:t>Ilmu</a:t>
            </a:r>
            <a:endParaRPr lang="en-US" sz="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44" y="0"/>
            <a:ext cx="12199344" cy="693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191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4" name="AutoShape 4" descr="Hasil gambar untuk people run icon"/>
          <p:cNvSpPr>
            <a:spLocks noChangeAspect="1" noChangeArrowheads="1"/>
          </p:cNvSpPr>
          <p:nvPr/>
        </p:nvSpPr>
        <p:spPr bwMode="auto">
          <a:xfrm>
            <a:off x="1667608" y="-144463"/>
            <a:ext cx="281354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0" y="583889"/>
            <a:ext cx="1218465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SUB UNSUR PELAKSANAAN PENELITIAN (PERUBAHAN)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❹</a:t>
            </a:r>
            <a:r>
              <a:rPr lang="en-US" sz="3000" b="1" dirty="0"/>
              <a:t>PENEGASAN RAGAM JURNAL (NASIONAL, NASIONAL TERAKREDITASI, INTERNASIONAL, INTERNASIONAL BEREPUTASI)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3754" y="1178634"/>
            <a:ext cx="51338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 err="1">
                <a:latin typeface="Book Antiqua" panose="02040602050305030304" pitchFamily="18" charset="0"/>
                <a:cs typeface="Arial" panose="020B0604020202020204" pitchFamily="34" charset="0"/>
              </a:rPr>
              <a:t>Kesesuaian</a:t>
            </a:r>
            <a:r>
              <a:rPr lang="en-US" sz="3200" b="1" u="sng" dirty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latin typeface="Book Antiqua" panose="02040602050305030304" pitchFamily="18" charset="0"/>
                <a:cs typeface="Arial" panose="020B0604020202020204" pitchFamily="34" charset="0"/>
              </a:rPr>
              <a:t>Bidang</a:t>
            </a:r>
            <a:r>
              <a:rPr lang="en-US" sz="3200" b="1" u="sng" dirty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latin typeface="Book Antiqua" panose="02040602050305030304" pitchFamily="18" charset="0"/>
                <a:cs typeface="Arial" panose="020B0604020202020204" pitchFamily="34" charset="0"/>
              </a:rPr>
              <a:t>Ilmu</a:t>
            </a:r>
            <a:endParaRPr lang="en-US" sz="2000" b="1" dirty="0"/>
          </a:p>
        </p:txBody>
      </p:sp>
      <p:sp>
        <p:nvSpPr>
          <p:cNvPr id="6" name="Down Arrow 5"/>
          <p:cNvSpPr/>
          <p:nvPr/>
        </p:nvSpPr>
        <p:spPr>
          <a:xfrm rot="19684175">
            <a:off x="697056" y="4491193"/>
            <a:ext cx="1079653" cy="428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12192000" cy="6753339"/>
            <a:chOff x="0" y="687430"/>
            <a:chExt cx="12192000" cy="6065909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1763409"/>
              <a:ext cx="12192000" cy="4989930"/>
              <a:chOff x="2528887" y="-2181"/>
              <a:chExt cx="7156259" cy="5548314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8887" y="-2181"/>
                <a:ext cx="7134225" cy="4438650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0921" y="4374558"/>
                <a:ext cx="7134225" cy="1171575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539" y="687430"/>
              <a:ext cx="12116922" cy="11394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4613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9187" y="1463365"/>
            <a:ext cx="11834492" cy="53553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pPr algn="ctr"/>
            <a:r>
              <a:rPr lang="id-ID" dirty="0">
                <a:latin typeface="Calibri"/>
                <a:cs typeface="Calibri"/>
              </a:rPr>
              <a:t>❷❸❹ </a:t>
            </a:r>
            <a:r>
              <a:rPr lang="id-ID" sz="2000" b="1" dirty="0">
                <a:latin typeface="Calibri"/>
                <a:cs typeface="Calibri"/>
              </a:rPr>
              <a:t>berdampak terhadap kekurangan angka kredit (kum)</a:t>
            </a:r>
            <a:endParaRPr lang="id-ID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159"/>
            <a:ext cx="12191999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>
                <a:solidFill>
                  <a:schemeClr val="bg1"/>
                </a:solidFill>
              </a:rPr>
              <a:t>Permasalahan pak jafa - online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52130" y="1050875"/>
            <a:ext cx="436729" cy="38213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3016142" y="968985"/>
            <a:ext cx="6819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/>
              <a:t>MASALAH UTAMA PAK JAFA - ONLINE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6604" y="1553134"/>
          <a:ext cx="11573304" cy="4958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52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8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4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+mn-lt"/>
                          <a:cs typeface="Calibri"/>
                        </a:rPr>
                        <a:t>❶</a:t>
                      </a:r>
                      <a:r>
                        <a:rPr lang="id-ID" sz="1800" dirty="0">
                          <a:latin typeface="+mn-lt"/>
                        </a:rPr>
                        <a:t>KETIDAKLENGKAPAN ADMINISTRASI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+mn-lt"/>
                          <a:cs typeface="Calibri"/>
                        </a:rPr>
                        <a:t>❷</a:t>
                      </a:r>
                      <a:r>
                        <a:rPr lang="id-ID" sz="1800" dirty="0">
                          <a:latin typeface="+mn-lt"/>
                        </a:rPr>
                        <a:t>URL (DARING) KARYA ILMIAH SALAH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+mn-lt"/>
                          <a:cs typeface="Calibri"/>
                        </a:rPr>
                        <a:t>❸</a:t>
                      </a:r>
                      <a:r>
                        <a:rPr lang="id-ID" sz="1800" dirty="0">
                          <a:latin typeface="+mn-lt"/>
                        </a:rPr>
                        <a:t>KLAIM KELOMPOK</a:t>
                      </a:r>
                      <a:r>
                        <a:rPr lang="id-ID" sz="1800" baseline="0" dirty="0">
                          <a:latin typeface="+mn-lt"/>
                        </a:rPr>
                        <a:t> </a:t>
                      </a:r>
                      <a:r>
                        <a:rPr lang="id-ID" sz="1800" dirty="0">
                          <a:latin typeface="+mn-lt"/>
                        </a:rPr>
                        <a:t>KARYA PENELITIAN TIDAK BENAR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+mn-lt"/>
                          <a:cs typeface="Calibri"/>
                        </a:rPr>
                        <a:t>❹</a:t>
                      </a:r>
                      <a:r>
                        <a:rPr lang="id-ID" sz="1800" dirty="0">
                          <a:latin typeface="+mn-lt"/>
                        </a:rPr>
                        <a:t>INDIKASI PLAGIASI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●FC.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 IJAZAH (Legalisir)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●BUKU: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 REF./MONOGRAF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●BA SENAT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+mn-lt"/>
                          <a:cs typeface="Calibri"/>
                        </a:rPr>
                        <a:t>●URL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 JURNAL</a:t>
                      </a:r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●JUR.INT.BEREPUTASI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+mn-lt"/>
                          <a:cs typeface="Calibri"/>
                        </a:rPr>
                        <a:t>●TES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 KEMIRIPAN</a:t>
                      </a:r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●PENUGASAN JAFA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 TIDAK SESUAI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+mn-lt"/>
                          <a:cs typeface="Calibri"/>
                        </a:rPr>
                        <a:t>●URL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 ARTIKEL</a:t>
                      </a:r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●JURN.INTERNASIONAL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+mn-lt"/>
                        </a:rPr>
                        <a:t>TURNITIN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PERNYATAAN VALIDASI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+mn-lt"/>
                          <a:cs typeface="Calibri"/>
                        </a:rPr>
                        <a:t>●URL PEER REVIEW</a:t>
                      </a:r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PROCEDIA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+mn-lt"/>
                        </a:rPr>
                        <a:t>iTHENTICATE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●KEABSAHAN KARYA ILMIAH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●JUR.NAS.TERAKRED. </a:t>
                      </a:r>
                    </a:p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   KEMRISTEKDIKTI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+mn-lt"/>
                        </a:rPr>
                        <a:t>WCOPYFIND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●PEER REVIEW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●JURNAL NASIONAL</a:t>
                      </a:r>
                      <a:endParaRPr lang="id-ID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>
                          <a:latin typeface="+mn-lt"/>
                        </a:rPr>
                        <a:t>LAINNYA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●SK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 TUBEL &amp; AKTIF KEMBALI</a:t>
                      </a:r>
                      <a:endParaRPr lang="id-ID" sz="1800" dirty="0"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●PROSIDING INTERNASIONAL</a:t>
                      </a:r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●SK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 PANGKAT/JAB. TERAKHIR, </a:t>
                      </a:r>
                      <a:r>
                        <a:rPr lang="id-ID" sz="1800" b="1" dirty="0">
                          <a:latin typeface="+mn-lt"/>
                          <a:cs typeface="Calibri"/>
                        </a:rPr>
                        <a:t>●</a:t>
                      </a:r>
                      <a:r>
                        <a:rPr lang="id-ID" sz="1800" b="1" baseline="0" dirty="0">
                          <a:latin typeface="+mn-lt"/>
                          <a:cs typeface="Calibri"/>
                        </a:rPr>
                        <a:t>DLL.</a:t>
                      </a:r>
                      <a:endParaRPr lang="id-ID" sz="1800" dirty="0">
                        <a:latin typeface="+mn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>
                          <a:latin typeface="+mn-lt"/>
                          <a:cs typeface="Calibri"/>
                        </a:rPr>
                        <a:t>●PROSIDING NASIONAL</a:t>
                      </a:r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2534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1" y="624110"/>
            <a:ext cx="9752012" cy="106554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 err="1">
                <a:solidFill>
                  <a:schemeClr val="bg1"/>
                </a:solidFill>
                <a:cs typeface="Calibri" pitchFamily="34" charset="0"/>
              </a:rPr>
              <a:t>Penyebab</a:t>
            </a:r>
            <a:r>
              <a:rPr lang="en-US" sz="3000" b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cs typeface="Calibri" pitchFamily="34" charset="0"/>
              </a:rPr>
              <a:t>Umum</a:t>
            </a:r>
            <a:r>
              <a:rPr lang="en-US" sz="3000" b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cs typeface="Calibri" pitchFamily="34" charset="0"/>
              </a:rPr>
              <a:t>Usulan</a:t>
            </a:r>
            <a:r>
              <a:rPr lang="en-US" sz="3000" b="1" dirty="0">
                <a:solidFill>
                  <a:schemeClr val="bg1"/>
                </a:solidFill>
                <a:cs typeface="Calibri" pitchFamily="34" charset="0"/>
              </a:rPr>
              <a:t> JABATAN AKADEMIK </a:t>
            </a:r>
            <a:r>
              <a:rPr lang="en-US" sz="3000" b="1" dirty="0" err="1">
                <a:solidFill>
                  <a:schemeClr val="bg1"/>
                </a:solidFill>
                <a:cs typeface="Calibri" pitchFamily="34" charset="0"/>
              </a:rPr>
              <a:t>Belum</a:t>
            </a:r>
            <a:r>
              <a:rPr lang="en-US" sz="3000" b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cs typeface="Calibri" pitchFamily="34" charset="0"/>
              </a:rPr>
              <a:t>Disetujui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32000"/>
            <a:ext cx="10133012" cy="40386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002060"/>
                </a:solidFill>
              </a:rPr>
              <a:t>Jumlah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angka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kredit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tidak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mencapai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angka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kredit</a:t>
            </a:r>
            <a:r>
              <a:rPr lang="en-US" sz="3200" dirty="0">
                <a:solidFill>
                  <a:srgbClr val="002060"/>
                </a:solidFill>
              </a:rPr>
              <a:t> yang </a:t>
            </a:r>
            <a:r>
              <a:rPr lang="en-US" sz="3200" dirty="0" err="1">
                <a:solidFill>
                  <a:srgbClr val="002060"/>
                </a:solidFill>
              </a:rPr>
              <a:t>dibutuhkan</a:t>
            </a:r>
            <a:r>
              <a:rPr lang="en-US" sz="3200" dirty="0">
                <a:solidFill>
                  <a:srgbClr val="002060"/>
                </a:solidFill>
              </a:rPr>
              <a:t>;</a:t>
            </a:r>
          </a:p>
          <a:p>
            <a:r>
              <a:rPr lang="en-US" sz="3200" dirty="0" err="1">
                <a:solidFill>
                  <a:srgbClr val="002060"/>
                </a:solidFill>
              </a:rPr>
              <a:t>Syarat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khusus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tidak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dapat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dilengkapi</a:t>
            </a:r>
            <a:r>
              <a:rPr lang="en-US" sz="3200" dirty="0">
                <a:solidFill>
                  <a:srgbClr val="002060"/>
                </a:solidFill>
              </a:rPr>
              <a:t> ; </a:t>
            </a:r>
            <a:r>
              <a:rPr lang="en-US" sz="3200" dirty="0" err="1">
                <a:solidFill>
                  <a:srgbClr val="002060"/>
                </a:solidFill>
              </a:rPr>
              <a:t>tidak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ada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jurnal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nasional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terakreditasi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atau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jurnal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internasional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bereputasi</a:t>
            </a:r>
            <a:r>
              <a:rPr lang="en-US" sz="3200" dirty="0">
                <a:solidFill>
                  <a:srgbClr val="002060"/>
                </a:solidFill>
              </a:rPr>
              <a:t>;</a:t>
            </a:r>
          </a:p>
          <a:p>
            <a:r>
              <a:rPr lang="en-US" sz="3200" dirty="0" err="1">
                <a:solidFill>
                  <a:srgbClr val="002060"/>
                </a:solidFill>
              </a:rPr>
              <a:t>Ditemukan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beberapa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karya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ilmiah</a:t>
            </a:r>
            <a:r>
              <a:rPr lang="en-US" sz="3200" dirty="0">
                <a:solidFill>
                  <a:srgbClr val="002060"/>
                </a:solidFill>
              </a:rPr>
              <a:t> yang </a:t>
            </a:r>
            <a:r>
              <a:rPr lang="en-US" sz="3200" dirty="0" err="1">
                <a:solidFill>
                  <a:srgbClr val="002060"/>
                </a:solidFill>
              </a:rPr>
              <a:t>termasuk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dalam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kategori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plagiasi</a:t>
            </a:r>
            <a:r>
              <a:rPr lang="en-US" sz="3200" dirty="0">
                <a:solidFill>
                  <a:srgbClr val="002060"/>
                </a:solidFill>
              </a:rPr>
              <a:t>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6827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29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026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984" y="624110"/>
            <a:ext cx="10848630" cy="995140"/>
          </a:xfr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900" b="1" dirty="0" err="1"/>
              <a:t>Kelemahan</a:t>
            </a:r>
            <a:r>
              <a:rPr lang="en-US" sz="2900" b="1" dirty="0"/>
              <a:t> </a:t>
            </a:r>
            <a:r>
              <a:rPr lang="en-US" sz="2900" b="1" dirty="0" err="1"/>
              <a:t>Artikel</a:t>
            </a:r>
            <a:r>
              <a:rPr lang="en-US" sz="2900" b="1" dirty="0"/>
              <a:t> </a:t>
            </a:r>
            <a:r>
              <a:rPr lang="en-US" sz="2900" b="1" dirty="0" err="1"/>
              <a:t>Jurnal</a:t>
            </a:r>
            <a:r>
              <a:rPr lang="en-US" sz="2900" b="1" dirty="0"/>
              <a:t> </a:t>
            </a:r>
            <a:r>
              <a:rPr lang="en-US" sz="2900" b="1" dirty="0" err="1"/>
              <a:t>untuk</a:t>
            </a:r>
            <a:r>
              <a:rPr lang="en-US" sz="2900" b="1" dirty="0"/>
              <a:t> </a:t>
            </a:r>
            <a:r>
              <a:rPr lang="en-US" sz="2900" b="1" dirty="0" err="1"/>
              <a:t>Syarat</a:t>
            </a:r>
            <a:r>
              <a:rPr lang="en-US" sz="2900" b="1" dirty="0"/>
              <a:t> </a:t>
            </a:r>
            <a:r>
              <a:rPr lang="en-US" sz="2900" b="1" dirty="0" err="1"/>
              <a:t>Khusus</a:t>
            </a:r>
            <a:br>
              <a:rPr lang="en-US" sz="2900" b="1" dirty="0"/>
            </a:br>
            <a:r>
              <a:rPr lang="en-US" sz="2900" b="1" dirty="0"/>
              <a:t>(</a:t>
            </a:r>
            <a:r>
              <a:rPr lang="en-US" sz="2900" b="1" dirty="0" err="1"/>
              <a:t>Berdasarkan</a:t>
            </a:r>
            <a:r>
              <a:rPr lang="en-US" sz="2900" b="1" dirty="0"/>
              <a:t> </a:t>
            </a:r>
            <a:r>
              <a:rPr lang="en-US" sz="2900" b="1" dirty="0" err="1"/>
              <a:t>Temuan</a:t>
            </a:r>
            <a:r>
              <a:rPr lang="en-US" sz="2900" b="1" dirty="0"/>
              <a:t> Tim PAK)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22" y="2107096"/>
            <a:ext cx="10249728" cy="4427054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>
                <a:solidFill>
                  <a:srgbClr val="002060"/>
                </a:solidFill>
              </a:rPr>
              <a:t>Artikel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disubmit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pada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jurnal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ilmiah</a:t>
            </a:r>
            <a:r>
              <a:rPr lang="en-US" sz="3200" dirty="0">
                <a:solidFill>
                  <a:srgbClr val="002060"/>
                </a:solidFill>
              </a:rPr>
              <a:t> yang </a:t>
            </a:r>
            <a:r>
              <a:rPr lang="en-US" sz="3200" dirty="0" err="1">
                <a:solidFill>
                  <a:srgbClr val="002060"/>
                </a:solidFill>
              </a:rPr>
              <a:t>tidak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termasuk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kategori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bereputasi</a:t>
            </a:r>
            <a:endParaRPr lang="en-US" sz="3200" dirty="0">
              <a:solidFill>
                <a:srgbClr val="002060"/>
              </a:solidFill>
            </a:endParaRPr>
          </a:p>
          <a:p>
            <a:pPr lvl="0"/>
            <a:r>
              <a:rPr lang="en-US" sz="3200" dirty="0" err="1">
                <a:solidFill>
                  <a:srgbClr val="002060"/>
                </a:solidFill>
              </a:rPr>
              <a:t>Artikel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dipublikasi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pada</a:t>
            </a:r>
            <a:r>
              <a:rPr lang="en-US" sz="3200" dirty="0">
                <a:solidFill>
                  <a:srgbClr val="002060"/>
                </a:solidFill>
              </a:rPr>
              <a:t> Cancelled Journal (</a:t>
            </a:r>
            <a:r>
              <a:rPr lang="en-US" sz="3200" dirty="0" err="1">
                <a:solidFill>
                  <a:srgbClr val="002060"/>
                </a:solidFill>
              </a:rPr>
              <a:t>periode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terakreditasi</a:t>
            </a:r>
            <a:r>
              <a:rPr lang="en-US" sz="3200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en-US" sz="3200" dirty="0" err="1">
                <a:solidFill>
                  <a:srgbClr val="002060"/>
                </a:solidFill>
              </a:rPr>
              <a:t>Artikel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dipublikasi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pada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Jurnal</a:t>
            </a:r>
            <a:r>
              <a:rPr lang="en-US" sz="3200" dirty="0">
                <a:solidFill>
                  <a:srgbClr val="002060"/>
                </a:solidFill>
              </a:rPr>
              <a:t> Indonesia (</a:t>
            </a:r>
            <a:r>
              <a:rPr lang="en-US" sz="3200" dirty="0" err="1">
                <a:solidFill>
                  <a:srgbClr val="002060"/>
                </a:solidFill>
              </a:rPr>
              <a:t>terindeks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scopus</a:t>
            </a:r>
            <a:r>
              <a:rPr lang="en-US" sz="3200" dirty="0">
                <a:solidFill>
                  <a:srgbClr val="002060"/>
                </a:solidFill>
              </a:rPr>
              <a:t>) yang </a:t>
            </a:r>
            <a:r>
              <a:rPr lang="en-US" sz="3200" dirty="0" err="1">
                <a:solidFill>
                  <a:srgbClr val="002060"/>
                </a:solidFill>
              </a:rPr>
              <a:t>homogen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kontributornya</a:t>
            </a:r>
            <a:r>
              <a:rPr lang="en-US" sz="3200" dirty="0">
                <a:solidFill>
                  <a:srgbClr val="002060"/>
                </a:solidFill>
              </a:rPr>
              <a:t> (</a:t>
            </a:r>
            <a:r>
              <a:rPr lang="en-US" sz="3200" dirty="0" err="1">
                <a:solidFill>
                  <a:srgbClr val="002060"/>
                </a:solidFill>
              </a:rPr>
              <a:t>tidak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ada</a:t>
            </a:r>
            <a:r>
              <a:rPr lang="en-US" sz="3200" dirty="0">
                <a:solidFill>
                  <a:srgbClr val="002060"/>
                </a:solidFill>
              </a:rPr>
              <a:t> orang </a:t>
            </a:r>
            <a:r>
              <a:rPr lang="en-US" sz="3200" dirty="0" err="1">
                <a:solidFill>
                  <a:srgbClr val="002060"/>
                </a:solidFill>
              </a:rPr>
              <a:t>asing</a:t>
            </a:r>
            <a:r>
              <a:rPr lang="en-US" sz="3200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en-US" sz="3200" dirty="0" err="1">
                <a:solidFill>
                  <a:srgbClr val="002060"/>
                </a:solidFill>
              </a:rPr>
              <a:t>Artikel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dipublikasi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pada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jurnal</a:t>
            </a:r>
            <a:r>
              <a:rPr lang="en-US" sz="3200" dirty="0">
                <a:solidFill>
                  <a:srgbClr val="002060"/>
                </a:solidFill>
              </a:rPr>
              <a:t> yang </a:t>
            </a:r>
            <a:r>
              <a:rPr lang="en-US" sz="3200" dirty="0" err="1">
                <a:solidFill>
                  <a:srgbClr val="002060"/>
                </a:solidFill>
              </a:rPr>
              <a:t>tidak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sesuai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dengan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bidang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ilmu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pengusul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520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35" y="624110"/>
            <a:ext cx="10530578" cy="957040"/>
          </a:xfr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900" b="1" dirty="0" err="1"/>
              <a:t>Kelemahan</a:t>
            </a:r>
            <a:r>
              <a:rPr lang="en-US" sz="2900" b="1" dirty="0"/>
              <a:t> </a:t>
            </a:r>
            <a:r>
              <a:rPr lang="en-US" sz="2900" b="1" dirty="0" err="1"/>
              <a:t>Artikel</a:t>
            </a:r>
            <a:r>
              <a:rPr lang="en-US" sz="2900" b="1" dirty="0"/>
              <a:t> </a:t>
            </a:r>
            <a:r>
              <a:rPr lang="en-US" sz="2900" b="1" dirty="0" err="1"/>
              <a:t>Jurnal</a:t>
            </a:r>
            <a:r>
              <a:rPr lang="en-US" sz="2900" b="1" dirty="0"/>
              <a:t> </a:t>
            </a:r>
            <a:r>
              <a:rPr lang="en-US" sz="2900" b="1" dirty="0" err="1"/>
              <a:t>untuk</a:t>
            </a:r>
            <a:r>
              <a:rPr lang="en-US" sz="2900" b="1" dirty="0"/>
              <a:t> </a:t>
            </a:r>
            <a:r>
              <a:rPr lang="en-US" sz="2900" b="1" dirty="0" err="1"/>
              <a:t>Syarat</a:t>
            </a:r>
            <a:r>
              <a:rPr lang="en-US" sz="2900" b="1" dirty="0"/>
              <a:t> </a:t>
            </a:r>
            <a:r>
              <a:rPr lang="en-US" sz="2900" b="1" dirty="0" err="1"/>
              <a:t>Khusus</a:t>
            </a:r>
            <a:br>
              <a:rPr lang="en-US" sz="2900" b="1" dirty="0"/>
            </a:br>
            <a:r>
              <a:rPr lang="en-US" sz="2900" b="1" dirty="0"/>
              <a:t>(</a:t>
            </a:r>
            <a:r>
              <a:rPr lang="en-US" sz="2900" b="1" dirty="0" err="1"/>
              <a:t>Berdasarkan</a:t>
            </a:r>
            <a:r>
              <a:rPr lang="en-US" sz="2900" b="1" dirty="0"/>
              <a:t> </a:t>
            </a:r>
            <a:r>
              <a:rPr lang="en-US" sz="2900" b="1" dirty="0" err="1"/>
              <a:t>Temuan</a:t>
            </a:r>
            <a:r>
              <a:rPr lang="en-US" sz="2900" b="1" dirty="0"/>
              <a:t> Tim PAK)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2206486"/>
            <a:ext cx="10530577" cy="370473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200" dirty="0" err="1">
                <a:solidFill>
                  <a:srgbClr val="002060"/>
                </a:solidFill>
              </a:rPr>
              <a:t>Kelemahan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Teknis</a:t>
            </a:r>
            <a:endParaRPr lang="en-US" sz="3200" dirty="0">
              <a:solidFill>
                <a:srgbClr val="002060"/>
              </a:solidFill>
            </a:endParaRPr>
          </a:p>
          <a:p>
            <a:pPr lvl="0"/>
            <a:r>
              <a:rPr lang="en-US" sz="3200" dirty="0" err="1">
                <a:solidFill>
                  <a:srgbClr val="002060"/>
                </a:solidFill>
              </a:rPr>
              <a:t>Belum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ada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bukti</a:t>
            </a:r>
            <a:r>
              <a:rPr lang="en-US" sz="3200" dirty="0">
                <a:solidFill>
                  <a:srgbClr val="002060"/>
                </a:solidFill>
              </a:rPr>
              <a:t> submission </a:t>
            </a:r>
            <a:r>
              <a:rPr lang="en-US" sz="3200" dirty="0" err="1">
                <a:solidFill>
                  <a:srgbClr val="002060"/>
                </a:solidFill>
              </a:rPr>
              <a:t>artikel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bukti</a:t>
            </a:r>
            <a:r>
              <a:rPr lang="en-US" sz="3200" dirty="0">
                <a:solidFill>
                  <a:srgbClr val="002060"/>
                </a:solidFill>
              </a:rPr>
              <a:t> review </a:t>
            </a:r>
            <a:r>
              <a:rPr lang="en-US" sz="3200" dirty="0" err="1">
                <a:solidFill>
                  <a:srgbClr val="002060"/>
                </a:solidFill>
              </a:rPr>
              <a:t>artikel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berupa</a:t>
            </a:r>
            <a:r>
              <a:rPr lang="en-US" sz="3200" dirty="0">
                <a:solidFill>
                  <a:srgbClr val="002060"/>
                </a:solidFill>
              </a:rPr>
              <a:t> email </a:t>
            </a:r>
            <a:r>
              <a:rPr lang="en-US" sz="3200" dirty="0" err="1">
                <a:solidFill>
                  <a:srgbClr val="002060"/>
                </a:solidFill>
              </a:rPr>
              <a:t>korespondensi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antara</a:t>
            </a:r>
            <a:r>
              <a:rPr lang="en-US" sz="3200" dirty="0">
                <a:solidFill>
                  <a:srgbClr val="002060"/>
                </a:solidFill>
              </a:rPr>
              <a:t> editor </a:t>
            </a:r>
            <a:r>
              <a:rPr lang="en-US" sz="3200" dirty="0" err="1">
                <a:solidFill>
                  <a:srgbClr val="002060"/>
                </a:solidFill>
              </a:rPr>
              <a:t>dan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penulis</a:t>
            </a:r>
            <a:r>
              <a:rPr lang="en-US" sz="3200" dirty="0">
                <a:solidFill>
                  <a:srgbClr val="002060"/>
                </a:solidFill>
              </a:rPr>
              <a:t> (</a:t>
            </a:r>
            <a:r>
              <a:rPr lang="en-US" sz="3200" dirty="0" err="1">
                <a:solidFill>
                  <a:srgbClr val="002060"/>
                </a:solidFill>
              </a:rPr>
              <a:t>untuk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artikel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yg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terbit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pada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jurnal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yg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dicancelled</a:t>
            </a:r>
            <a:r>
              <a:rPr lang="en-US" sz="3200" dirty="0">
                <a:solidFill>
                  <a:srgbClr val="002060"/>
                </a:solidFill>
              </a:rPr>
              <a:t>);  </a:t>
            </a:r>
          </a:p>
          <a:p>
            <a:pPr lvl="0"/>
            <a:r>
              <a:rPr lang="en-US" sz="3200" dirty="0">
                <a:solidFill>
                  <a:srgbClr val="002060"/>
                </a:solidFill>
              </a:rPr>
              <a:t>Link/</a:t>
            </a:r>
            <a:r>
              <a:rPr lang="en-US" sz="3200" dirty="0" err="1">
                <a:solidFill>
                  <a:srgbClr val="002060"/>
                </a:solidFill>
              </a:rPr>
              <a:t>tautan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alamat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situs</a:t>
            </a:r>
            <a:r>
              <a:rPr lang="en-US" sz="3200" dirty="0">
                <a:solidFill>
                  <a:srgbClr val="002060"/>
                </a:solidFill>
              </a:rPr>
              <a:t> journal </a:t>
            </a:r>
            <a:r>
              <a:rPr lang="en-US" sz="3200" dirty="0" err="1">
                <a:solidFill>
                  <a:srgbClr val="002060"/>
                </a:solidFill>
              </a:rPr>
              <a:t>artikel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ilmiah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dari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pengusul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tidak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bisa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dibuka</a:t>
            </a:r>
            <a:r>
              <a:rPr lang="en-US" sz="3200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en-US" sz="3200" dirty="0" err="1">
                <a:solidFill>
                  <a:srgbClr val="002060"/>
                </a:solidFill>
              </a:rPr>
              <a:t>Cek</a:t>
            </a:r>
            <a:r>
              <a:rPr lang="en-US" sz="3200" dirty="0">
                <a:solidFill>
                  <a:srgbClr val="002060"/>
                </a:solidFill>
              </a:rPr>
              <a:t> similarity </a:t>
            </a:r>
            <a:r>
              <a:rPr lang="en-US" sz="3200" dirty="0" err="1">
                <a:solidFill>
                  <a:srgbClr val="002060"/>
                </a:solidFill>
              </a:rPr>
              <a:t>karya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ilmiah</a:t>
            </a:r>
            <a:r>
              <a:rPr lang="en-US" sz="3200" dirty="0">
                <a:solidFill>
                  <a:srgbClr val="002060"/>
                </a:solidFill>
              </a:rPr>
              <a:t> yang </a:t>
            </a:r>
            <a:r>
              <a:rPr lang="en-US" sz="3200" dirty="0" err="1">
                <a:solidFill>
                  <a:srgbClr val="002060"/>
                </a:solidFill>
              </a:rPr>
              <a:t>utama</a:t>
            </a:r>
            <a:r>
              <a:rPr lang="en-US" sz="3200" dirty="0">
                <a:solidFill>
                  <a:srgbClr val="002060"/>
                </a:solidFill>
              </a:rPr>
              <a:t> di </a:t>
            </a:r>
            <a:r>
              <a:rPr lang="en-US" sz="3200" dirty="0" err="1">
                <a:solidFill>
                  <a:srgbClr val="002060"/>
                </a:solidFill>
              </a:rPr>
              <a:t>jurnal</a:t>
            </a:r>
            <a:r>
              <a:rPr lang="en-US" sz="3200" dirty="0">
                <a:solidFill>
                  <a:srgbClr val="002060"/>
                </a:solidFill>
              </a:rPr>
              <a:t>  International </a:t>
            </a:r>
            <a:r>
              <a:rPr lang="en-US" sz="3200" dirty="0" err="1">
                <a:solidFill>
                  <a:srgbClr val="002060"/>
                </a:solidFill>
              </a:rPr>
              <a:t>belum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dilakukan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472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984" y="624110"/>
            <a:ext cx="10848630" cy="995140"/>
          </a:xfr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900" b="1" dirty="0" err="1"/>
              <a:t>Kelemahan</a:t>
            </a:r>
            <a:r>
              <a:rPr lang="en-US" sz="2900" b="1" dirty="0"/>
              <a:t> </a:t>
            </a:r>
            <a:r>
              <a:rPr lang="en-US" sz="2900" b="1" dirty="0" err="1"/>
              <a:t>Artikel</a:t>
            </a:r>
            <a:r>
              <a:rPr lang="en-US" sz="2900" b="1" dirty="0"/>
              <a:t> </a:t>
            </a:r>
            <a:r>
              <a:rPr lang="en-US" sz="2900" b="1" dirty="0" err="1"/>
              <a:t>Jurnal</a:t>
            </a:r>
            <a:r>
              <a:rPr lang="en-US" sz="2900" b="1" dirty="0"/>
              <a:t> </a:t>
            </a:r>
            <a:r>
              <a:rPr lang="en-US" sz="2900" b="1" dirty="0" err="1"/>
              <a:t>untuk</a:t>
            </a:r>
            <a:r>
              <a:rPr lang="en-US" sz="2900" b="1" dirty="0"/>
              <a:t> </a:t>
            </a:r>
            <a:r>
              <a:rPr lang="en-US" sz="2900" b="1" dirty="0" err="1"/>
              <a:t>Syarat</a:t>
            </a:r>
            <a:r>
              <a:rPr lang="en-US" sz="2900" b="1" dirty="0"/>
              <a:t> </a:t>
            </a:r>
            <a:r>
              <a:rPr lang="en-US" sz="2900" b="1" dirty="0" err="1"/>
              <a:t>Khusus</a:t>
            </a:r>
            <a:br>
              <a:rPr lang="en-US" sz="2900" b="1" dirty="0"/>
            </a:br>
            <a:r>
              <a:rPr lang="en-US" sz="2900" b="1" dirty="0"/>
              <a:t>(</a:t>
            </a:r>
            <a:r>
              <a:rPr lang="en-US" sz="2900" b="1" dirty="0" err="1"/>
              <a:t>Berdasarkan</a:t>
            </a:r>
            <a:r>
              <a:rPr lang="en-US" sz="2900" b="1" dirty="0"/>
              <a:t> </a:t>
            </a:r>
            <a:r>
              <a:rPr lang="en-US" sz="2900" b="1" dirty="0" err="1"/>
              <a:t>Temuan</a:t>
            </a:r>
            <a:r>
              <a:rPr lang="en-US" sz="2900" b="1" dirty="0"/>
              <a:t> Tim PAK)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22" y="1828800"/>
            <a:ext cx="10249728" cy="47053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err="1">
                <a:solidFill>
                  <a:srgbClr val="002060"/>
                </a:solidFill>
              </a:rPr>
              <a:t>Kelemahan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Substansi</a:t>
            </a:r>
            <a:r>
              <a:rPr lang="en-US" sz="2800" dirty="0">
                <a:solidFill>
                  <a:srgbClr val="002060"/>
                </a:solidFill>
              </a:rPr>
              <a:t>/Isi:</a:t>
            </a:r>
          </a:p>
          <a:p>
            <a:pPr lvl="0">
              <a:buFont typeface="Wingdings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Artikel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ditulis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sesuai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dengan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bidang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ilmu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pengusul</a:t>
            </a:r>
            <a:endParaRPr lang="en-US" sz="2800" dirty="0">
              <a:solidFill>
                <a:srgbClr val="002060"/>
              </a:solidFill>
            </a:endParaRPr>
          </a:p>
          <a:p>
            <a:pPr lvl="0">
              <a:buFont typeface="Wingdings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Artikel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memiliki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nilai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kebaruan</a:t>
            </a:r>
            <a:r>
              <a:rPr lang="en-US" sz="2800" dirty="0">
                <a:solidFill>
                  <a:srgbClr val="002060"/>
                </a:solidFill>
              </a:rPr>
              <a:t> (novelty)</a:t>
            </a:r>
          </a:p>
          <a:p>
            <a:pPr lvl="0">
              <a:buFont typeface="Wingdings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Rumusan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masalah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jelas</a:t>
            </a:r>
            <a:endParaRPr lang="en-US" sz="2800" dirty="0">
              <a:solidFill>
                <a:srgbClr val="002060"/>
              </a:solidFill>
            </a:endParaRPr>
          </a:p>
          <a:p>
            <a:pPr lvl="0">
              <a:buFont typeface="Wingdings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Metodologi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jelas</a:t>
            </a:r>
            <a:endParaRPr lang="en-US" sz="28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700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984" y="624110"/>
            <a:ext cx="10848630" cy="995140"/>
          </a:xfr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900" b="1" dirty="0" err="1"/>
              <a:t>Kelemahan</a:t>
            </a:r>
            <a:r>
              <a:rPr lang="en-US" sz="2900" b="1" dirty="0"/>
              <a:t> </a:t>
            </a:r>
            <a:r>
              <a:rPr lang="en-US" sz="2900" b="1" dirty="0" err="1"/>
              <a:t>Artikel</a:t>
            </a:r>
            <a:r>
              <a:rPr lang="en-US" sz="2900" b="1" dirty="0"/>
              <a:t> </a:t>
            </a:r>
            <a:r>
              <a:rPr lang="en-US" sz="2900" b="1" dirty="0" err="1"/>
              <a:t>Jurnal</a:t>
            </a:r>
            <a:r>
              <a:rPr lang="en-US" sz="2900" b="1" dirty="0"/>
              <a:t> </a:t>
            </a:r>
            <a:r>
              <a:rPr lang="en-US" sz="2900" b="1" dirty="0" err="1"/>
              <a:t>untuk</a:t>
            </a:r>
            <a:r>
              <a:rPr lang="en-US" sz="2900" b="1" dirty="0"/>
              <a:t> </a:t>
            </a:r>
            <a:r>
              <a:rPr lang="en-US" sz="2900" b="1" dirty="0" err="1"/>
              <a:t>Syarat</a:t>
            </a:r>
            <a:r>
              <a:rPr lang="en-US" sz="2900" b="1" dirty="0"/>
              <a:t> </a:t>
            </a:r>
            <a:r>
              <a:rPr lang="en-US" sz="2900" b="1" dirty="0" err="1"/>
              <a:t>Khusus</a:t>
            </a:r>
            <a:br>
              <a:rPr lang="en-US" sz="2900" b="1" dirty="0"/>
            </a:br>
            <a:r>
              <a:rPr lang="en-US" sz="2900" b="1" dirty="0"/>
              <a:t>(</a:t>
            </a:r>
            <a:r>
              <a:rPr lang="en-US" sz="2900" b="1" dirty="0" err="1"/>
              <a:t>Berdasarkan</a:t>
            </a:r>
            <a:r>
              <a:rPr lang="en-US" sz="2900" b="1" dirty="0"/>
              <a:t> </a:t>
            </a:r>
            <a:r>
              <a:rPr lang="en-US" sz="2900" b="1" dirty="0" err="1"/>
              <a:t>Temuan</a:t>
            </a:r>
            <a:r>
              <a:rPr lang="en-US" sz="2900" b="1" dirty="0"/>
              <a:t> Tim PAK)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22" y="1828800"/>
            <a:ext cx="10249728" cy="47053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err="1">
                <a:solidFill>
                  <a:srgbClr val="002060"/>
                </a:solidFill>
              </a:rPr>
              <a:t>Kelemahan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Substansi</a:t>
            </a:r>
            <a:r>
              <a:rPr lang="en-US" sz="2800" dirty="0">
                <a:solidFill>
                  <a:srgbClr val="002060"/>
                </a:solidFill>
              </a:rPr>
              <a:t>/Isi:</a:t>
            </a:r>
          </a:p>
          <a:p>
            <a:pPr lvl="0">
              <a:buFont typeface="Wingdings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Hasil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penelitian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diuraikan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dengan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baik</a:t>
            </a:r>
            <a:endParaRPr lang="en-US" sz="2800" dirty="0">
              <a:solidFill>
                <a:srgbClr val="002060"/>
              </a:solidFill>
            </a:endParaRPr>
          </a:p>
          <a:p>
            <a:pPr lvl="0">
              <a:buFont typeface="Wingdings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Pembahasan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kurang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mendalam</a:t>
            </a:r>
            <a:endParaRPr lang="en-US" sz="2800" dirty="0">
              <a:solidFill>
                <a:srgbClr val="002060"/>
              </a:solidFill>
            </a:endParaRPr>
          </a:p>
          <a:p>
            <a:pPr lvl="0">
              <a:buFont typeface="Wingdings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Simpulan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sejalan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dengan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hasil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pembahasan</a:t>
            </a:r>
            <a:endParaRPr lang="en-US" sz="2800" dirty="0">
              <a:solidFill>
                <a:srgbClr val="002060"/>
              </a:solidFill>
            </a:endParaRPr>
          </a:p>
          <a:p>
            <a:pPr lvl="0">
              <a:buFont typeface="Wingdings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Sitasi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ada</a:t>
            </a:r>
            <a:r>
              <a:rPr lang="en-US" sz="2800" dirty="0">
                <a:solidFill>
                  <a:srgbClr val="002060"/>
                </a:solidFill>
              </a:rPr>
              <a:t> di </a:t>
            </a:r>
            <a:r>
              <a:rPr lang="en-US" sz="2800" dirty="0" err="1">
                <a:solidFill>
                  <a:srgbClr val="002060"/>
                </a:solidFill>
              </a:rPr>
              <a:t>daftar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pustaka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atau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sebaliknya</a:t>
            </a:r>
            <a:endParaRPr lang="en-US" sz="2800" dirty="0">
              <a:solidFill>
                <a:srgbClr val="002060"/>
              </a:solidFill>
            </a:endParaRPr>
          </a:p>
          <a:p>
            <a:pPr lvl="0">
              <a:buFont typeface="Wingdings" charset="2"/>
              <a:buChar char="§"/>
            </a:pPr>
            <a:r>
              <a:rPr lang="en-US" sz="2800" dirty="0" err="1">
                <a:solidFill>
                  <a:srgbClr val="002060"/>
                </a:solidFill>
              </a:rPr>
              <a:t>Daftar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Pustaka</a:t>
            </a:r>
            <a:r>
              <a:rPr lang="en-US" sz="2800" dirty="0">
                <a:solidFill>
                  <a:srgbClr val="002060"/>
                </a:solidFill>
              </a:rPr>
              <a:t>/</a:t>
            </a:r>
            <a:r>
              <a:rPr lang="en-US" sz="2800" dirty="0" err="1">
                <a:solidFill>
                  <a:srgbClr val="002060"/>
                </a:solidFill>
              </a:rPr>
              <a:t>referensi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sudah</a:t>
            </a:r>
            <a:r>
              <a:rPr lang="en-US" sz="2800" dirty="0">
                <a:solidFill>
                  <a:srgbClr val="002060"/>
                </a:solidFill>
              </a:rPr>
              <a:t> out of date</a:t>
            </a:r>
          </a:p>
          <a:p>
            <a:pPr lvl="0">
              <a:buFont typeface="Wingdings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Bahasa </a:t>
            </a:r>
            <a:r>
              <a:rPr lang="en-US" sz="2800" dirty="0" err="1">
                <a:solidFill>
                  <a:srgbClr val="002060"/>
                </a:solidFill>
              </a:rPr>
              <a:t>Inggris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kurang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baik</a:t>
            </a:r>
            <a:endParaRPr lang="en-US" sz="28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044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09" y="624110"/>
            <a:ext cx="10232403" cy="128089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b="1" dirty="0" err="1"/>
              <a:t>Upaya</a:t>
            </a:r>
            <a:r>
              <a:rPr lang="en-US" sz="3600" b="1" dirty="0"/>
              <a:t> </a:t>
            </a:r>
            <a:r>
              <a:rPr lang="en-US" sz="3600" b="1" dirty="0" err="1"/>
              <a:t>Jika</a:t>
            </a:r>
            <a:r>
              <a:rPr lang="en-US" sz="3600" b="1" dirty="0"/>
              <a:t> </a:t>
            </a:r>
            <a:r>
              <a:rPr lang="en-US" sz="3600" b="1" dirty="0" err="1"/>
              <a:t>Tidak</a:t>
            </a:r>
            <a:r>
              <a:rPr lang="en-US" sz="3600" b="1" dirty="0"/>
              <a:t> </a:t>
            </a:r>
            <a:r>
              <a:rPr lang="en-US" sz="3600" b="1" dirty="0" err="1"/>
              <a:t>Puas</a:t>
            </a:r>
            <a:r>
              <a:rPr lang="en-US" sz="3600" b="1" dirty="0"/>
              <a:t> </a:t>
            </a:r>
            <a:r>
              <a:rPr lang="en-US" sz="3600" b="1" dirty="0" err="1"/>
              <a:t>terhadap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 err="1"/>
              <a:t>Hasil</a:t>
            </a:r>
            <a:r>
              <a:rPr lang="en-US" sz="3600" b="1" dirty="0"/>
              <a:t> </a:t>
            </a:r>
            <a:r>
              <a:rPr lang="en-US" sz="3600" b="1" dirty="0" err="1"/>
              <a:t>Penilaian</a:t>
            </a:r>
            <a:r>
              <a:rPr lang="en-US" sz="3600" b="1" dirty="0"/>
              <a:t> Tim PJA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209" y="2464904"/>
            <a:ext cx="10232403" cy="41148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1"/>
                </a:solidFill>
              </a:rPr>
              <a:t>Menyampaikan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Surat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Klarifikasi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resmi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pimpinan</a:t>
            </a:r>
            <a:r>
              <a:rPr lang="en-US" sz="3200" dirty="0">
                <a:solidFill>
                  <a:schemeClr val="tx1"/>
                </a:solidFill>
              </a:rPr>
              <a:t> PT (</a:t>
            </a:r>
            <a:r>
              <a:rPr lang="en-US" sz="3200" dirty="0" err="1">
                <a:solidFill>
                  <a:schemeClr val="tx1"/>
                </a:solidFill>
              </a:rPr>
              <a:t>mempertahankan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pendapat</a:t>
            </a:r>
            <a:r>
              <a:rPr lang="en-US" sz="3200" dirty="0">
                <a:solidFill>
                  <a:schemeClr val="tx1"/>
                </a:solidFill>
              </a:rPr>
              <a:t>/ </a:t>
            </a:r>
            <a:r>
              <a:rPr lang="en-US" sz="3200" dirty="0" err="1">
                <a:solidFill>
                  <a:schemeClr val="tx1"/>
                </a:solidFill>
              </a:rPr>
              <a:t>memperbaiki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apa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dianggap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lemah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oleh</a:t>
            </a:r>
            <a:r>
              <a:rPr lang="en-US" sz="3200" dirty="0">
                <a:solidFill>
                  <a:schemeClr val="tx1"/>
                </a:solidFill>
              </a:rPr>
              <a:t> Tim PJA).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err="1">
                <a:solidFill>
                  <a:schemeClr val="tx1"/>
                </a:solidFill>
              </a:rPr>
              <a:t>Meminta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Audiensi</a:t>
            </a:r>
            <a:r>
              <a:rPr lang="en-US" sz="3200" b="1" dirty="0">
                <a:solidFill>
                  <a:schemeClr val="tx1"/>
                </a:solidFill>
              </a:rPr>
              <a:t>/Banding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diskusi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langsung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antara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pengusul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didampingi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pimpinan</a:t>
            </a:r>
            <a:r>
              <a:rPr lang="en-US" sz="3200" dirty="0">
                <a:solidFill>
                  <a:schemeClr val="tx1"/>
                </a:solidFill>
              </a:rPr>
              <a:t> PT,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Tim PJA)</a:t>
            </a:r>
          </a:p>
        </p:txBody>
      </p:sp>
    </p:spTree>
    <p:extLst>
      <p:ext uri="{BB962C8B-B14F-4D97-AF65-F5344CB8AC3E}">
        <p14:creationId xmlns:p14="http://schemas.microsoft.com/office/powerpoint/2010/main" val="270754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9" y="113084"/>
            <a:ext cx="10180725" cy="81437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4" algn="ctr" defTabSz="457200" rtl="0">
              <a:spcBef>
                <a:spcPct val="0"/>
              </a:spcBef>
            </a:pPr>
            <a:r>
              <a:rPr lang="en-US" sz="2800" b="1" dirty="0" err="1"/>
              <a:t>Kriteria</a:t>
            </a:r>
            <a:r>
              <a:rPr lang="en-US" sz="2800" b="1" dirty="0"/>
              <a:t> </a:t>
            </a:r>
            <a:r>
              <a:rPr lang="en-US" sz="2800" b="1" dirty="0" err="1"/>
              <a:t>Jurnal</a:t>
            </a:r>
            <a:r>
              <a:rPr lang="en-US" sz="2800" b="1" dirty="0"/>
              <a:t> </a:t>
            </a:r>
            <a:r>
              <a:rPr lang="id-ID" sz="2800" b="1" dirty="0"/>
              <a:t>ilmiah internasional yang berkualitas </a:t>
            </a:r>
            <a:br>
              <a:rPr lang="en-US" sz="16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1332412"/>
            <a:ext cx="10881360" cy="5055326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id-ID" sz="2800" dirty="0">
                <a:solidFill>
                  <a:srgbClr val="002060"/>
                </a:solidFill>
              </a:rPr>
              <a:t>Karya ilmiah yang diterbitkan ditulis </a:t>
            </a:r>
            <a:r>
              <a:rPr lang="id-ID" sz="2800" b="1" dirty="0">
                <a:solidFill>
                  <a:srgbClr val="002060"/>
                </a:solidFill>
              </a:rPr>
              <a:t>dengan memenuhi kaidah ilmiah dan etika keilmuan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id-ID" sz="2800" dirty="0">
                <a:solidFill>
                  <a:srgbClr val="002060"/>
                </a:solidFill>
              </a:rPr>
              <a:t>Memiliki ISSN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 marL="800100" lvl="1" indent="-342900">
              <a:buFont typeface="+mj-lt"/>
              <a:buAutoNum type="alphaLcPeriod"/>
            </a:pPr>
            <a:r>
              <a:rPr lang="id-ID" sz="2800" dirty="0">
                <a:solidFill>
                  <a:srgbClr val="002060"/>
                </a:solidFill>
              </a:rPr>
              <a:t>Ditulis dengan menggunakan bahasa resmi PBB (Arab, Inggris, Perancis, Rusia, Spanyol dan Tiongkok)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 marL="800100" lvl="1" indent="-342900">
              <a:buFont typeface="+mj-lt"/>
              <a:buAutoNum type="alphaLcPeriod"/>
            </a:pPr>
            <a:r>
              <a:rPr lang="id-ID" sz="2800" dirty="0">
                <a:solidFill>
                  <a:srgbClr val="002060"/>
                </a:solidFill>
              </a:rPr>
              <a:t>Memiliki terbitan versi </a:t>
            </a:r>
            <a:r>
              <a:rPr lang="id-ID" sz="2800" dirty="0" err="1">
                <a:solidFill>
                  <a:srgbClr val="002060"/>
                </a:solidFill>
              </a:rPr>
              <a:t>online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 marL="800100" lvl="1" indent="-342900">
              <a:buFont typeface="+mj-lt"/>
              <a:buAutoNum type="alphaLcPeriod"/>
            </a:pPr>
            <a:r>
              <a:rPr lang="id-ID" sz="2800" dirty="0">
                <a:solidFill>
                  <a:srgbClr val="002060"/>
                </a:solidFill>
              </a:rPr>
              <a:t>Dewan Redaksi (</a:t>
            </a:r>
            <a:r>
              <a:rPr lang="id-ID" sz="2800" i="1" dirty="0">
                <a:solidFill>
                  <a:srgbClr val="002060"/>
                </a:solidFill>
              </a:rPr>
              <a:t>Editorial </a:t>
            </a:r>
            <a:r>
              <a:rPr lang="id-ID" sz="2800" i="1" dirty="0" err="1">
                <a:solidFill>
                  <a:srgbClr val="002060"/>
                </a:solidFill>
              </a:rPr>
              <a:t>Board</a:t>
            </a:r>
            <a:r>
              <a:rPr lang="id-ID" sz="2800" dirty="0">
                <a:solidFill>
                  <a:srgbClr val="002060"/>
                </a:solidFill>
              </a:rPr>
              <a:t>) adalah pakar di bidangnya paling sedikit berasal dari 4 (empat) negara.</a:t>
            </a:r>
            <a:endParaRPr lang="en-US" sz="28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id-ID" sz="2800" dirty="0">
                <a:solidFill>
                  <a:srgbClr val="002060"/>
                </a:solidFill>
              </a:rPr>
              <a:t>Artikel ilmiah yang diterbitkan dalam 1 (satu)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nomor</a:t>
            </a:r>
            <a:r>
              <a:rPr lang="id-ID" sz="2800" dirty="0">
                <a:solidFill>
                  <a:srgbClr val="002060"/>
                </a:solidFill>
              </a:rPr>
              <a:t> terbitan paling sedikit  penulisnya berasal dari  </a:t>
            </a:r>
            <a:r>
              <a:rPr lang="en-US" sz="2800" dirty="0">
                <a:solidFill>
                  <a:srgbClr val="002060"/>
                </a:solidFill>
              </a:rPr>
              <a:t>2</a:t>
            </a:r>
            <a:r>
              <a:rPr lang="id-ID" sz="2800" dirty="0">
                <a:solidFill>
                  <a:srgbClr val="002060"/>
                </a:solidFill>
              </a:rPr>
              <a:t> (</a:t>
            </a:r>
            <a:r>
              <a:rPr lang="en-US" sz="2800" dirty="0" err="1">
                <a:solidFill>
                  <a:srgbClr val="002060"/>
                </a:solidFill>
              </a:rPr>
              <a:t>dua</a:t>
            </a:r>
            <a:r>
              <a:rPr lang="id-ID" sz="2800" dirty="0">
                <a:solidFill>
                  <a:srgbClr val="002060"/>
                </a:solidFill>
              </a:rPr>
              <a:t>)  negara.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768089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9" y="113084"/>
            <a:ext cx="10140968" cy="81437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4" algn="ctr" defTabSz="457200" rtl="0">
              <a:spcBef>
                <a:spcPct val="0"/>
              </a:spcBef>
            </a:pPr>
            <a:r>
              <a:rPr lang="en-US" sz="2800" b="1" dirty="0" err="1"/>
              <a:t>Kriteria</a:t>
            </a:r>
            <a:r>
              <a:rPr lang="en-US" sz="2800" b="1" dirty="0"/>
              <a:t> </a:t>
            </a:r>
            <a:r>
              <a:rPr lang="en-US" sz="2800" b="1" dirty="0" err="1"/>
              <a:t>Jurnal</a:t>
            </a:r>
            <a:r>
              <a:rPr lang="en-US" sz="2800" b="1" dirty="0"/>
              <a:t> </a:t>
            </a:r>
            <a:r>
              <a:rPr lang="id-ID" sz="2800" b="1" dirty="0"/>
              <a:t>ilmiah internasional yang berkualitas </a:t>
            </a:r>
            <a:br>
              <a:rPr lang="en-US" sz="16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1358538"/>
            <a:ext cx="10894423" cy="5141654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lphaLcPeriod" startAt="7"/>
            </a:pPr>
            <a:r>
              <a:rPr lang="id-ID" sz="2800" dirty="0" err="1">
                <a:solidFill>
                  <a:srgbClr val="002060"/>
                </a:solidFill>
              </a:rPr>
              <a:t>A</a:t>
            </a:r>
            <a:r>
              <a:rPr lang="en-US" sz="2800" dirty="0" err="1">
                <a:solidFill>
                  <a:srgbClr val="002060"/>
                </a:solidFill>
              </a:rPr>
              <a:t>lamat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id-ID" sz="2800" dirty="0">
                <a:solidFill>
                  <a:srgbClr val="002060"/>
                </a:solidFill>
              </a:rPr>
              <a:t>jurnal dapat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ditelusuri</a:t>
            </a:r>
            <a:r>
              <a:rPr lang="en-US" sz="2800" dirty="0">
                <a:solidFill>
                  <a:srgbClr val="002060"/>
                </a:solidFill>
              </a:rPr>
              <a:t> daring</a:t>
            </a:r>
            <a:r>
              <a:rPr lang="id-ID" sz="2800" dirty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 startAt="7"/>
            </a:pPr>
            <a:r>
              <a:rPr lang="en-US" sz="2800" dirty="0">
                <a:solidFill>
                  <a:srgbClr val="002060"/>
                </a:solidFill>
              </a:rPr>
              <a:t>Editor Boards </a:t>
            </a:r>
            <a:r>
              <a:rPr lang="en-US" sz="2800" dirty="0" err="1">
                <a:solidFill>
                  <a:srgbClr val="002060"/>
                </a:solidFill>
              </a:rPr>
              <a:t>dari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Jurnal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dapat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ditelusuri</a:t>
            </a:r>
            <a:r>
              <a:rPr lang="en-US" sz="2800" dirty="0">
                <a:solidFill>
                  <a:srgbClr val="002060"/>
                </a:solidFill>
              </a:rPr>
              <a:t> daring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ada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perbedaan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antara</a:t>
            </a:r>
            <a:r>
              <a:rPr lang="en-US" sz="2800" dirty="0">
                <a:solidFill>
                  <a:srgbClr val="002060"/>
                </a:solidFill>
              </a:rPr>
              <a:t> editor yang </a:t>
            </a:r>
            <a:r>
              <a:rPr lang="en-US" sz="2800" dirty="0" err="1">
                <a:solidFill>
                  <a:srgbClr val="002060"/>
                </a:solidFill>
              </a:rPr>
              <a:t>tercantum</a:t>
            </a:r>
            <a:r>
              <a:rPr lang="en-US" sz="2800" dirty="0">
                <a:solidFill>
                  <a:srgbClr val="002060"/>
                </a:solidFill>
              </a:rPr>
              <a:t> di </a:t>
            </a:r>
            <a:r>
              <a:rPr lang="en-US" sz="2800" dirty="0" err="1">
                <a:solidFill>
                  <a:srgbClr val="002060"/>
                </a:solidFill>
              </a:rPr>
              <a:t>edisi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cetak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edisi</a:t>
            </a:r>
            <a:r>
              <a:rPr lang="en-US" sz="2800" dirty="0">
                <a:solidFill>
                  <a:srgbClr val="002060"/>
                </a:solidFill>
              </a:rPr>
              <a:t> daring</a:t>
            </a:r>
            <a:r>
              <a:rPr lang="id-ID" sz="2800" dirty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 startAt="7"/>
            </a:pPr>
            <a:r>
              <a:rPr lang="en-US" sz="2800" dirty="0">
                <a:solidFill>
                  <a:srgbClr val="002060"/>
                </a:solidFill>
              </a:rPr>
              <a:t>Proses review </a:t>
            </a:r>
            <a:r>
              <a:rPr lang="en-US" sz="2800" dirty="0" err="1">
                <a:solidFill>
                  <a:srgbClr val="002060"/>
                </a:solidFill>
              </a:rPr>
              <a:t>dilakukan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dengan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baik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benar</a:t>
            </a:r>
            <a:r>
              <a:rPr lang="id-ID" sz="2800" dirty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 startAt="7"/>
            </a:pPr>
            <a:r>
              <a:rPr lang="en-US" sz="2800" dirty="0" err="1">
                <a:solidFill>
                  <a:srgbClr val="002060"/>
                </a:solidFill>
              </a:rPr>
              <a:t>Jumlah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artikel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setiap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penerbitan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adalah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wajar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format </a:t>
            </a:r>
            <a:r>
              <a:rPr lang="en-US" sz="2800" dirty="0" err="1">
                <a:solidFill>
                  <a:srgbClr val="002060"/>
                </a:solidFill>
              </a:rPr>
              <a:t>tampilan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setiap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terbitan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berubah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ubah</a:t>
            </a:r>
            <a:r>
              <a:rPr lang="id-ID" sz="2800" dirty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 startAt="7"/>
            </a:pP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pernah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diketemukan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sebagai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jurnal</a:t>
            </a:r>
            <a:r>
              <a:rPr lang="en-US" sz="2800" dirty="0">
                <a:solidFill>
                  <a:srgbClr val="002060"/>
                </a:solidFill>
              </a:rPr>
              <a:t> yang </a:t>
            </a:r>
            <a:r>
              <a:rPr lang="en-US" sz="2800" dirty="0" err="1">
                <a:solidFill>
                  <a:srgbClr val="002060"/>
                </a:solidFill>
              </a:rPr>
              <a:t>tidak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bereputasi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atau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jurnal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meragukan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oleh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Ditjen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Dikti</a:t>
            </a:r>
            <a:r>
              <a:rPr lang="en-US" sz="2800" dirty="0">
                <a:solidFill>
                  <a:srgbClr val="002060"/>
                </a:solidFill>
              </a:rPr>
              <a:t>/ </a:t>
            </a:r>
            <a:r>
              <a:rPr lang="en-US" sz="2800" dirty="0" err="1">
                <a:solidFill>
                  <a:srgbClr val="002060"/>
                </a:solidFill>
              </a:rPr>
              <a:t>Ditjen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Sumber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Daya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Iptek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id-ID" sz="2800" dirty="0">
                <a:solidFill>
                  <a:srgbClr val="002060"/>
                </a:solidFill>
              </a:rPr>
              <a:t>atau tidak terdapat pada daftar jurnal/penerbit kategori yang diragukan.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118458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67663" cy="1963912"/>
          </a:xfr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err="1"/>
              <a:t>Jurnal</a:t>
            </a:r>
            <a:r>
              <a:rPr lang="en-US" sz="3200" b="1" dirty="0"/>
              <a:t> yang </a:t>
            </a:r>
            <a:r>
              <a:rPr lang="en-US" sz="3200" b="1" dirty="0" err="1"/>
              <a:t>diakui</a:t>
            </a:r>
            <a:r>
              <a:rPr lang="en-US" sz="3200" b="1" dirty="0"/>
              <a:t> </a:t>
            </a:r>
            <a:r>
              <a:rPr lang="en-US" sz="3200" b="1" dirty="0" err="1"/>
              <a:t>sebagai</a:t>
            </a:r>
            <a:r>
              <a:rPr lang="en-US" sz="3200" b="1" dirty="0"/>
              <a:t> </a:t>
            </a:r>
            <a:r>
              <a:rPr lang="en-US" sz="3200" b="1" dirty="0" err="1"/>
              <a:t>jurnal</a:t>
            </a:r>
            <a:r>
              <a:rPr lang="en-US" sz="3200" b="1" dirty="0"/>
              <a:t> </a:t>
            </a:r>
            <a:r>
              <a:rPr lang="en-US" sz="3200" b="1" dirty="0" err="1"/>
              <a:t>internasional</a:t>
            </a:r>
            <a:r>
              <a:rPr lang="en-US" sz="3200" b="1" dirty="0"/>
              <a:t> </a:t>
            </a:r>
            <a:r>
              <a:rPr lang="en-US" sz="3200" b="1" dirty="0" err="1"/>
              <a:t>oleh</a:t>
            </a:r>
            <a:r>
              <a:rPr lang="en-US" sz="3200" b="1" dirty="0"/>
              <a:t> </a:t>
            </a:r>
            <a:r>
              <a:rPr lang="en-US" sz="3200" b="1" dirty="0" err="1"/>
              <a:t>Ditjen</a:t>
            </a:r>
            <a:r>
              <a:rPr lang="en-US" sz="3200" b="1" dirty="0"/>
              <a:t> SDID </a:t>
            </a:r>
            <a:r>
              <a:rPr lang="en-US" sz="3200" b="1" dirty="0" err="1"/>
              <a:t>selain</a:t>
            </a:r>
            <a:r>
              <a:rPr lang="en-US" sz="3200" b="1" dirty="0"/>
              <a:t> </a:t>
            </a:r>
            <a:r>
              <a:rPr lang="id-ID" sz="3200" b="1" dirty="0"/>
              <a:t>memenuhi kriteria butir 12 huruf </a:t>
            </a:r>
            <a:r>
              <a:rPr lang="id-ID" sz="3200" b="1" dirty="0" err="1"/>
              <a:t>a</a:t>
            </a:r>
            <a:r>
              <a:rPr lang="id-ID" sz="3200" b="1" dirty="0"/>
              <a:t> sampai </a:t>
            </a:r>
            <a:r>
              <a:rPr lang="id-ID" sz="3200" b="1" dirty="0" err="1"/>
              <a:t>k</a:t>
            </a:r>
            <a:r>
              <a:rPr lang="id-ID" sz="3200" b="1" dirty="0"/>
              <a:t> </a:t>
            </a:r>
            <a:r>
              <a:rPr lang="en-US" sz="3200" b="1" dirty="0" err="1"/>
              <a:t>juga</a:t>
            </a:r>
            <a:r>
              <a:rPr lang="en-US" sz="3200" b="1" dirty="0"/>
              <a:t> </a:t>
            </a:r>
            <a:r>
              <a:rPr lang="en-US" sz="3200" b="1" dirty="0" err="1"/>
              <a:t>mempunyai</a:t>
            </a:r>
            <a:r>
              <a:rPr lang="en-US" sz="3200" b="1" dirty="0"/>
              <a:t> </a:t>
            </a:r>
            <a:r>
              <a:rPr lang="en-US" sz="3200" b="1" dirty="0" err="1"/>
              <a:t>indikator</a:t>
            </a:r>
            <a:r>
              <a:rPr lang="en-US" sz="3200" b="1" dirty="0"/>
              <a:t> </a:t>
            </a:r>
            <a:r>
              <a:rPr lang="en-US" sz="3200" b="1" dirty="0" err="1"/>
              <a:t>sbb</a:t>
            </a:r>
            <a:r>
              <a:rPr lang="en-US" sz="3200" b="1" dirty="0"/>
              <a:t>: 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769326"/>
            <a:ext cx="10167663" cy="347907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800" dirty="0" err="1"/>
              <a:t>Diterbitkan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asosiasi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ter</a:t>
            </a:r>
            <a:r>
              <a:rPr lang="id-ID" sz="2800" dirty="0"/>
              <a:t>nama</a:t>
            </a:r>
            <a:r>
              <a:rPr lang="en-US" sz="2800" dirty="0"/>
              <a:t> di </a:t>
            </a:r>
            <a:r>
              <a:rPr lang="en-US" sz="2800" dirty="0" err="1"/>
              <a:t>dunia</a:t>
            </a:r>
            <a:r>
              <a:rPr lang="id-ID" sz="2800" dirty="0"/>
              <a:t> atau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id-ID" sz="2800" dirty="0"/>
              <a:t>atau </a:t>
            </a:r>
            <a:r>
              <a:rPr lang="en-US" sz="2800" dirty="0" err="1"/>
              <a:t>Penerbit</a:t>
            </a:r>
            <a:r>
              <a:rPr lang="en-US" sz="2800" dirty="0"/>
              <a:t> (</a:t>
            </a:r>
            <a:r>
              <a:rPr lang="en-US" sz="2800" i="1" dirty="0"/>
              <a:t>Publisher</a:t>
            </a:r>
            <a:r>
              <a:rPr lang="en-US" sz="2800" dirty="0"/>
              <a:t>)</a:t>
            </a:r>
            <a:r>
              <a:rPr lang="id-ID" sz="2800" dirty="0"/>
              <a:t> kredibel.</a:t>
            </a:r>
            <a:endParaRPr lang="en-US" sz="2800" dirty="0"/>
          </a:p>
          <a:p>
            <a:pPr marL="457200" indent="-457200">
              <a:buFont typeface="+mj-lt"/>
              <a:buAutoNum type="alphaLcPeriod"/>
            </a:pPr>
            <a:r>
              <a:rPr lang="id-ID" sz="2800" b="1" dirty="0" err="1">
                <a:solidFill>
                  <a:srgbClr val="002060"/>
                </a:solidFill>
              </a:rPr>
              <a:t>Terindeks</a:t>
            </a:r>
            <a:r>
              <a:rPr lang="id-ID" sz="2800" b="1" dirty="0">
                <a:solidFill>
                  <a:srgbClr val="002060"/>
                </a:solidFill>
              </a:rPr>
              <a:t> oleh pemeringkat internasional atau basis data internasional yang ternama (contoh : </a:t>
            </a:r>
            <a:r>
              <a:rPr lang="id-ID" sz="2800" b="1" i="1" dirty="0">
                <a:solidFill>
                  <a:srgbClr val="002060"/>
                </a:solidFill>
              </a:rPr>
              <a:t>Web </a:t>
            </a:r>
            <a:r>
              <a:rPr lang="id-ID" sz="2800" b="1" i="1" dirty="0" err="1">
                <a:solidFill>
                  <a:srgbClr val="002060"/>
                </a:solidFill>
              </a:rPr>
              <a:t>of</a:t>
            </a:r>
            <a:r>
              <a:rPr lang="id-ID" sz="2800" b="1" i="1" dirty="0">
                <a:solidFill>
                  <a:srgbClr val="002060"/>
                </a:solidFill>
              </a:rPr>
              <a:t> </a:t>
            </a:r>
            <a:r>
              <a:rPr lang="id-ID" sz="2800" b="1" i="1" dirty="0" err="1">
                <a:solidFill>
                  <a:srgbClr val="002060"/>
                </a:solidFill>
              </a:rPr>
              <a:t>Science</a:t>
            </a:r>
            <a:r>
              <a:rPr lang="id-ID" sz="2800" b="1" i="1" dirty="0">
                <a:solidFill>
                  <a:srgbClr val="002060"/>
                </a:solidFill>
              </a:rPr>
              <a:t> JIF</a:t>
            </a:r>
            <a:r>
              <a:rPr lang="id-ID" sz="2800" b="1" dirty="0">
                <a:solidFill>
                  <a:srgbClr val="002060"/>
                </a:solidFill>
              </a:rPr>
              <a:t> = 0 atau </a:t>
            </a:r>
            <a:r>
              <a:rPr lang="id-ID" sz="2800" b="1" i="1" dirty="0">
                <a:solidFill>
                  <a:srgbClr val="002060"/>
                </a:solidFill>
              </a:rPr>
              <a:t>Not </a:t>
            </a:r>
            <a:r>
              <a:rPr lang="id-ID" sz="2800" b="1" i="1" dirty="0" err="1">
                <a:solidFill>
                  <a:srgbClr val="002060"/>
                </a:solidFill>
              </a:rPr>
              <a:t>Available</a:t>
            </a:r>
            <a:r>
              <a:rPr lang="id-ID" sz="2800" b="1" dirty="0">
                <a:solidFill>
                  <a:srgbClr val="002060"/>
                </a:solidFill>
              </a:rPr>
              <a:t>, </a:t>
            </a:r>
            <a:r>
              <a:rPr lang="id-ID" sz="2800" b="1" dirty="0" err="1">
                <a:solidFill>
                  <a:srgbClr val="002060"/>
                </a:solidFill>
              </a:rPr>
              <a:t>Scopus</a:t>
            </a:r>
            <a:r>
              <a:rPr lang="id-ID" sz="2800" b="1" dirty="0">
                <a:solidFill>
                  <a:srgbClr val="002060"/>
                </a:solidFill>
              </a:rPr>
              <a:t>, SJR </a:t>
            </a:r>
            <a:r>
              <a:rPr lang="id-ID" sz="2800" b="1" u="sng" dirty="0">
                <a:solidFill>
                  <a:srgbClr val="002060"/>
                </a:solidFill>
              </a:rPr>
              <a:t>&lt;</a:t>
            </a:r>
            <a:r>
              <a:rPr lang="id-ID" sz="2800" b="1" dirty="0">
                <a:solidFill>
                  <a:srgbClr val="002060"/>
                </a:solidFill>
              </a:rPr>
              <a:t> 0,1)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id-ID" sz="2800" dirty="0"/>
              <a:t>Jurnal internasional yang memenuhi kriteria butir 12 huruf </a:t>
            </a:r>
            <a:r>
              <a:rPr lang="id-ID" sz="2800" dirty="0" err="1"/>
              <a:t>a</a:t>
            </a:r>
            <a:r>
              <a:rPr lang="id-ID" sz="2800" dirty="0"/>
              <a:t> sampai </a:t>
            </a:r>
            <a:r>
              <a:rPr lang="id-ID" sz="2800" dirty="0" err="1"/>
              <a:t>k</a:t>
            </a:r>
            <a:r>
              <a:rPr lang="id-ID" sz="2800" dirty="0"/>
              <a:t> dan indikator butir 12.1 huruf </a:t>
            </a:r>
            <a:r>
              <a:rPr lang="id-ID" sz="2800" dirty="0" err="1"/>
              <a:t>a</a:t>
            </a:r>
            <a:r>
              <a:rPr lang="id-ID" sz="2800" dirty="0"/>
              <a:t> dan </a:t>
            </a:r>
            <a:r>
              <a:rPr lang="id-ID" sz="2800" dirty="0" err="1"/>
              <a:t>b</a:t>
            </a:r>
            <a:r>
              <a:rPr lang="id-ID" sz="2800" dirty="0"/>
              <a:t> dapat dinilai paling tinggi 30 (tiga puluh).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86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84632"/>
            <a:ext cx="10482137" cy="16093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err="1"/>
              <a:t>Jurnal</a:t>
            </a:r>
            <a:r>
              <a:rPr lang="en-US" sz="3200" b="1" dirty="0"/>
              <a:t> </a:t>
            </a:r>
            <a:r>
              <a:rPr lang="en-US" sz="3200" b="1" dirty="0" err="1"/>
              <a:t>internasional</a:t>
            </a:r>
            <a:r>
              <a:rPr lang="en-US" sz="3200" b="1" dirty="0"/>
              <a:t> </a:t>
            </a:r>
            <a:r>
              <a:rPr lang="en-US" sz="3200" b="1" dirty="0" err="1"/>
              <a:t>bereputasi</a:t>
            </a:r>
            <a:r>
              <a:rPr lang="en-US" sz="3200" b="1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jurnal</a:t>
            </a:r>
            <a:r>
              <a:rPr lang="en-US" sz="2800" dirty="0"/>
              <a:t> yang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kriteria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jurnal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 a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id-ID" sz="2800" dirty="0" err="1"/>
              <a:t>k</a:t>
            </a:r>
            <a:r>
              <a:rPr lang="id-ID" sz="2800" dirty="0"/>
              <a:t> di atas</a:t>
            </a:r>
            <a:r>
              <a:rPr lang="en-US" sz="2800" dirty="0"/>
              <a:t>, </a:t>
            </a:r>
            <a:r>
              <a:rPr lang="id-ID" sz="2800" dirty="0"/>
              <a:t>dengan</a:t>
            </a:r>
            <a:r>
              <a:rPr lang="en-US" sz="2800" dirty="0"/>
              <a:t> </a:t>
            </a:r>
            <a:r>
              <a:rPr lang="en-US" sz="2800" dirty="0" err="1"/>
              <a:t>indikator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482137" cy="45466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sz="3000" dirty="0" err="1"/>
              <a:t>Diterbitkan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asosiasi</a:t>
            </a:r>
            <a:r>
              <a:rPr lang="en-US" sz="3000" dirty="0"/>
              <a:t> </a:t>
            </a:r>
            <a:r>
              <a:rPr lang="en-US" sz="3000" dirty="0" err="1"/>
              <a:t>profesi</a:t>
            </a:r>
            <a:r>
              <a:rPr lang="en-US" sz="3000" dirty="0"/>
              <a:t> </a:t>
            </a:r>
            <a:r>
              <a:rPr lang="en-US" sz="3000" dirty="0" err="1"/>
              <a:t>ter</a:t>
            </a:r>
            <a:r>
              <a:rPr lang="id-ID" sz="3000" dirty="0"/>
              <a:t>nama</a:t>
            </a:r>
            <a:r>
              <a:rPr lang="en-US" sz="3000" dirty="0"/>
              <a:t> di </a:t>
            </a:r>
            <a:r>
              <a:rPr lang="en-US" sz="3000" dirty="0" err="1"/>
              <a:t>dunia</a:t>
            </a:r>
            <a:r>
              <a:rPr lang="id-ID" sz="3000" dirty="0"/>
              <a:t> atau </a:t>
            </a:r>
            <a:r>
              <a:rPr lang="en-US" sz="3000" dirty="0" err="1"/>
              <a:t>Perguruan</a:t>
            </a:r>
            <a:r>
              <a:rPr lang="en-US" sz="3000" dirty="0"/>
              <a:t> </a:t>
            </a:r>
            <a:r>
              <a:rPr lang="en-US" sz="3000" dirty="0" err="1"/>
              <a:t>Tinggi</a:t>
            </a:r>
            <a:r>
              <a:rPr lang="en-US" sz="3000" dirty="0"/>
              <a:t> </a:t>
            </a:r>
            <a:r>
              <a:rPr lang="id-ID" sz="3000" dirty="0"/>
              <a:t>atau </a:t>
            </a:r>
            <a:r>
              <a:rPr lang="en-US" sz="3000" dirty="0" err="1"/>
              <a:t>Penerbit</a:t>
            </a:r>
            <a:r>
              <a:rPr lang="en-US" sz="3000" dirty="0"/>
              <a:t> (</a:t>
            </a:r>
            <a:r>
              <a:rPr lang="en-US" sz="3000" i="1" dirty="0"/>
              <a:t>Publisher</a:t>
            </a:r>
            <a:r>
              <a:rPr lang="en-US" sz="3000" dirty="0"/>
              <a:t>)</a:t>
            </a:r>
            <a:r>
              <a:rPr lang="id-ID" sz="3000" dirty="0"/>
              <a:t> kredibel.</a:t>
            </a:r>
            <a:endParaRPr lang="en-US" sz="3000" dirty="0"/>
          </a:p>
          <a:p>
            <a:pPr marL="457200" indent="-457200">
              <a:buFont typeface="+mj-lt"/>
              <a:buAutoNum type="alphaLcPeriod"/>
            </a:pPr>
            <a:r>
              <a:rPr lang="id-ID" sz="3000" b="1" dirty="0" err="1">
                <a:solidFill>
                  <a:srgbClr val="002060"/>
                </a:solidFill>
              </a:rPr>
              <a:t>Terindeks</a:t>
            </a:r>
            <a:r>
              <a:rPr lang="id-ID" sz="3000" b="1" dirty="0">
                <a:solidFill>
                  <a:srgbClr val="002060"/>
                </a:solidFill>
              </a:rPr>
              <a:t> dalam basis data pemeringkat internasional yang diakui oleh </a:t>
            </a:r>
            <a:r>
              <a:rPr lang="id-ID" sz="3000" b="1" dirty="0" err="1">
                <a:solidFill>
                  <a:srgbClr val="002060"/>
                </a:solidFill>
              </a:rPr>
              <a:t>Kemristekdikti</a:t>
            </a:r>
            <a:r>
              <a:rPr lang="id-ID" sz="3000" b="1" dirty="0">
                <a:solidFill>
                  <a:srgbClr val="002060"/>
                </a:solidFill>
              </a:rPr>
              <a:t> (contoh </a:t>
            </a:r>
            <a:r>
              <a:rPr lang="id-ID" sz="3000" b="1" i="1" dirty="0">
                <a:solidFill>
                  <a:srgbClr val="002060"/>
                </a:solidFill>
              </a:rPr>
              <a:t>Web </a:t>
            </a:r>
            <a:r>
              <a:rPr lang="id-ID" sz="3000" b="1" i="1" dirty="0" err="1">
                <a:solidFill>
                  <a:srgbClr val="002060"/>
                </a:solidFill>
              </a:rPr>
              <a:t>of</a:t>
            </a:r>
            <a:r>
              <a:rPr lang="id-ID" sz="3000" b="1" i="1" dirty="0">
                <a:solidFill>
                  <a:srgbClr val="002060"/>
                </a:solidFill>
              </a:rPr>
              <a:t> </a:t>
            </a:r>
            <a:r>
              <a:rPr lang="id-ID" sz="3000" b="1" i="1" dirty="0" err="1">
                <a:solidFill>
                  <a:srgbClr val="002060"/>
                </a:solidFill>
              </a:rPr>
              <a:t>Science</a:t>
            </a:r>
            <a:r>
              <a:rPr lang="id-ID" sz="3000" b="1" dirty="0">
                <a:solidFill>
                  <a:srgbClr val="002060"/>
                </a:solidFill>
              </a:rPr>
              <a:t> dan/atau </a:t>
            </a:r>
            <a:r>
              <a:rPr lang="id-ID" sz="3000" b="1" i="1" dirty="0" err="1">
                <a:solidFill>
                  <a:srgbClr val="002060"/>
                </a:solidFill>
              </a:rPr>
              <a:t>Scopus</a:t>
            </a:r>
            <a:r>
              <a:rPr lang="id-ID" sz="3000" b="1" dirty="0">
                <a:solidFill>
                  <a:srgbClr val="002060"/>
                </a:solidFill>
              </a:rPr>
              <a:t>) serta mempunyai faktor dampak (</a:t>
            </a:r>
            <a:r>
              <a:rPr lang="id-ID" sz="3000" b="1" i="1" dirty="0" err="1">
                <a:solidFill>
                  <a:srgbClr val="002060"/>
                </a:solidFill>
              </a:rPr>
              <a:t>impact</a:t>
            </a:r>
            <a:r>
              <a:rPr lang="id-ID" sz="3000" b="1" i="1" dirty="0">
                <a:solidFill>
                  <a:srgbClr val="002060"/>
                </a:solidFill>
              </a:rPr>
              <a:t> </a:t>
            </a:r>
            <a:r>
              <a:rPr lang="id-ID" sz="3000" b="1" i="1" dirty="0" err="1">
                <a:solidFill>
                  <a:srgbClr val="002060"/>
                </a:solidFill>
              </a:rPr>
              <a:t>factor</a:t>
            </a:r>
            <a:r>
              <a:rPr lang="id-ID" sz="3000" b="1" dirty="0">
                <a:solidFill>
                  <a:srgbClr val="002060"/>
                </a:solidFill>
              </a:rPr>
              <a:t>) lebih besar dari 0 (nol) dari </a:t>
            </a:r>
            <a:r>
              <a:rPr lang="id-ID" sz="3000" b="1" i="1" dirty="0">
                <a:solidFill>
                  <a:srgbClr val="002060"/>
                </a:solidFill>
              </a:rPr>
              <a:t>ISI Web </a:t>
            </a:r>
            <a:r>
              <a:rPr lang="id-ID" sz="3000" b="1" i="1" dirty="0" err="1">
                <a:solidFill>
                  <a:srgbClr val="002060"/>
                </a:solidFill>
              </a:rPr>
              <a:t>of</a:t>
            </a:r>
            <a:r>
              <a:rPr lang="id-ID" sz="3000" b="1" i="1" dirty="0">
                <a:solidFill>
                  <a:srgbClr val="002060"/>
                </a:solidFill>
              </a:rPr>
              <a:t> </a:t>
            </a:r>
            <a:r>
              <a:rPr lang="id-ID" sz="3000" b="1" i="1" dirty="0" err="1">
                <a:solidFill>
                  <a:srgbClr val="002060"/>
                </a:solidFill>
              </a:rPr>
              <a:t>Science</a:t>
            </a:r>
            <a:r>
              <a:rPr lang="id-ID" sz="3000" b="1" i="1" dirty="0">
                <a:solidFill>
                  <a:srgbClr val="002060"/>
                </a:solidFill>
              </a:rPr>
              <a:t> (Thomson </a:t>
            </a:r>
            <a:r>
              <a:rPr lang="id-ID" sz="3000" b="1" i="1" dirty="0" err="1">
                <a:solidFill>
                  <a:srgbClr val="002060"/>
                </a:solidFill>
              </a:rPr>
              <a:t>Reuters</a:t>
            </a:r>
            <a:r>
              <a:rPr lang="id-ID" sz="3000" b="1" i="1" dirty="0">
                <a:solidFill>
                  <a:srgbClr val="002060"/>
                </a:solidFill>
              </a:rPr>
              <a:t>)</a:t>
            </a:r>
            <a:r>
              <a:rPr lang="id-ID" sz="3000" b="1" dirty="0">
                <a:solidFill>
                  <a:srgbClr val="002060"/>
                </a:solidFill>
              </a:rPr>
              <a:t> atau </a:t>
            </a:r>
            <a:r>
              <a:rPr lang="en-US" sz="3000" b="1" dirty="0" err="1">
                <a:solidFill>
                  <a:srgbClr val="002060"/>
                </a:solidFill>
              </a:rPr>
              <a:t>mempunyai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faktor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dampak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id-ID" sz="3000" b="1" dirty="0">
                <a:solidFill>
                  <a:srgbClr val="002060"/>
                </a:solidFill>
              </a:rPr>
              <a:t>(SJR) </a:t>
            </a:r>
            <a:r>
              <a:rPr lang="en-US" sz="3000" b="1" dirty="0" err="1">
                <a:solidFill>
                  <a:srgbClr val="002060"/>
                </a:solidFill>
              </a:rPr>
              <a:t>dari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id-ID" sz="3000" b="1" i="1" dirty="0" err="1">
                <a:solidFill>
                  <a:srgbClr val="002060"/>
                </a:solidFill>
              </a:rPr>
              <a:t>SCImago</a:t>
            </a:r>
            <a:r>
              <a:rPr lang="id-ID" sz="3000" b="1" i="1" dirty="0">
                <a:solidFill>
                  <a:srgbClr val="002060"/>
                </a:solidFill>
              </a:rPr>
              <a:t> </a:t>
            </a:r>
            <a:r>
              <a:rPr lang="id-ID" sz="3000" b="1" i="1" dirty="0" err="1">
                <a:solidFill>
                  <a:srgbClr val="002060"/>
                </a:solidFill>
              </a:rPr>
              <a:t>Journal</a:t>
            </a:r>
            <a:r>
              <a:rPr lang="id-ID" sz="3000" b="1" i="1" dirty="0">
                <a:solidFill>
                  <a:srgbClr val="002060"/>
                </a:solidFill>
              </a:rPr>
              <a:t> </a:t>
            </a:r>
            <a:r>
              <a:rPr lang="id-ID" sz="3000" b="1" i="1" dirty="0" err="1">
                <a:solidFill>
                  <a:srgbClr val="002060"/>
                </a:solidFill>
              </a:rPr>
              <a:t>and</a:t>
            </a:r>
            <a:r>
              <a:rPr lang="id-ID" sz="3000" b="1" i="1" dirty="0">
                <a:solidFill>
                  <a:srgbClr val="002060"/>
                </a:solidFill>
              </a:rPr>
              <a:t> Country </a:t>
            </a:r>
            <a:r>
              <a:rPr lang="id-ID" sz="3000" b="1" i="1" dirty="0" err="1">
                <a:solidFill>
                  <a:srgbClr val="002060"/>
                </a:solidFill>
              </a:rPr>
              <a:t>Rank</a:t>
            </a:r>
            <a:r>
              <a:rPr lang="id-ID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lebih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besar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dari</a:t>
            </a:r>
            <a:r>
              <a:rPr lang="en-US" sz="3000" b="1" dirty="0">
                <a:solidFill>
                  <a:srgbClr val="002060"/>
                </a:solidFill>
              </a:rPr>
              <a:t> 0,1, Q4 (quartile 4), </a:t>
            </a:r>
            <a:r>
              <a:rPr lang="en-US" sz="3000" b="1" dirty="0" err="1">
                <a:solidFill>
                  <a:srgbClr val="002060"/>
                </a:solidFill>
              </a:rPr>
              <a:t>dan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i="1" dirty="0">
                <a:solidFill>
                  <a:srgbClr val="002060"/>
                </a:solidFill>
              </a:rPr>
              <a:t>coverage non discontinued</a:t>
            </a:r>
            <a:r>
              <a:rPr lang="en-US" sz="3000" b="1" dirty="0">
                <a:solidFill>
                  <a:srgbClr val="002060"/>
                </a:solidFill>
              </a:rPr>
              <a:t> di </a:t>
            </a:r>
            <a:r>
              <a:rPr lang="en-US" sz="3000" b="1" i="1" dirty="0">
                <a:solidFill>
                  <a:srgbClr val="002060"/>
                </a:solidFill>
              </a:rPr>
              <a:t>Scopus</a:t>
            </a:r>
            <a:r>
              <a:rPr lang="id-ID" sz="3000" b="1" dirty="0">
                <a:solidFill>
                  <a:srgbClr val="002060"/>
                </a:solidFill>
              </a:rPr>
              <a:t> dan </a:t>
            </a:r>
            <a:r>
              <a:rPr lang="id-ID" sz="3000" b="1" i="1" dirty="0">
                <a:solidFill>
                  <a:srgbClr val="002060"/>
                </a:solidFill>
              </a:rPr>
              <a:t>On </a:t>
            </a:r>
            <a:r>
              <a:rPr lang="id-ID" sz="3000" b="1" i="1" dirty="0" err="1">
                <a:solidFill>
                  <a:srgbClr val="002060"/>
                </a:solidFill>
              </a:rPr>
              <a:t>going</a:t>
            </a:r>
            <a:r>
              <a:rPr lang="id-ID" sz="3000" b="1" i="1" dirty="0">
                <a:solidFill>
                  <a:srgbClr val="002060"/>
                </a:solidFill>
              </a:rPr>
              <a:t> / not </a:t>
            </a:r>
            <a:r>
              <a:rPr lang="id-ID" sz="3000" b="1" i="1" dirty="0" err="1">
                <a:solidFill>
                  <a:srgbClr val="002060"/>
                </a:solidFill>
              </a:rPr>
              <a:t>cancelled</a:t>
            </a:r>
            <a:r>
              <a:rPr lang="id-ID" sz="3000" b="1" i="1" dirty="0">
                <a:solidFill>
                  <a:srgbClr val="002060"/>
                </a:solidFill>
              </a:rPr>
              <a:t> </a:t>
            </a:r>
            <a:r>
              <a:rPr lang="id-ID" sz="3000" b="1" dirty="0">
                <a:solidFill>
                  <a:srgbClr val="002060"/>
                </a:solidFill>
              </a:rPr>
              <a:t>di</a:t>
            </a:r>
            <a:r>
              <a:rPr lang="id-ID" sz="3000" b="1" i="1" dirty="0">
                <a:solidFill>
                  <a:srgbClr val="002060"/>
                </a:solidFill>
              </a:rPr>
              <a:t> </a:t>
            </a:r>
            <a:r>
              <a:rPr lang="id-ID" sz="3000" b="1" i="1" dirty="0" err="1">
                <a:solidFill>
                  <a:srgbClr val="002060"/>
                </a:solidFill>
              </a:rPr>
              <a:t>SCImagojr</a:t>
            </a:r>
            <a:r>
              <a:rPr lang="en-US" sz="3000" b="1" dirty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3000" dirty="0"/>
              <a:t>Jurnal internasional bereputasi yang memenuhi kriteria butir 12 huruf </a:t>
            </a:r>
            <a:r>
              <a:rPr lang="id-ID" sz="3000" dirty="0" err="1"/>
              <a:t>a</a:t>
            </a:r>
            <a:r>
              <a:rPr lang="id-ID" sz="3000" dirty="0"/>
              <a:t> sampai </a:t>
            </a:r>
            <a:r>
              <a:rPr lang="id-ID" sz="3000" dirty="0" err="1"/>
              <a:t>k</a:t>
            </a:r>
            <a:r>
              <a:rPr lang="id-ID" sz="3000" dirty="0"/>
              <a:t> dan indikator butir 12.2 huruf </a:t>
            </a:r>
            <a:r>
              <a:rPr lang="id-ID" sz="3000" dirty="0" err="1"/>
              <a:t>a</a:t>
            </a:r>
            <a:r>
              <a:rPr lang="id-ID" sz="3000" dirty="0"/>
              <a:t> dan </a:t>
            </a:r>
            <a:r>
              <a:rPr lang="id-ID" sz="3000" dirty="0" err="1"/>
              <a:t>b</a:t>
            </a:r>
            <a:r>
              <a:rPr lang="id-ID" sz="3000" dirty="0"/>
              <a:t> dapat dinilai paling tinggi 40 (empat puluh).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701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45485"/>
            <a:ext cx="10058400" cy="104599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 err="1"/>
              <a:t>Prosiding</a:t>
            </a:r>
            <a:r>
              <a:rPr lang="en-US" sz="4400" b="1" dirty="0"/>
              <a:t> Seminar </a:t>
            </a:r>
            <a:r>
              <a:rPr lang="en-US" sz="4400" b="1" dirty="0" err="1"/>
              <a:t>Nasional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49896"/>
            <a:ext cx="10058400" cy="4522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m</a:t>
            </a:r>
            <a:r>
              <a:rPr lang="id-ID" sz="2800" dirty="0" err="1">
                <a:solidFill>
                  <a:srgbClr val="002060"/>
                </a:solidFill>
              </a:rPr>
              <a:t>emuat</a:t>
            </a:r>
            <a:r>
              <a:rPr lang="id-ID" sz="2800" dirty="0">
                <a:solidFill>
                  <a:srgbClr val="002060"/>
                </a:solidFill>
              </a:rPr>
              <a:t> makalah lengkap</a:t>
            </a:r>
            <a:r>
              <a:rPr lang="en-US" sz="2800" dirty="0">
                <a:solidFill>
                  <a:srgbClr val="002060"/>
                </a:solidFill>
              </a:rPr>
              <a:t>,</a:t>
            </a:r>
            <a:r>
              <a:rPr lang="id-ID" sz="2800" dirty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d</a:t>
            </a:r>
            <a:r>
              <a:rPr lang="id-ID" sz="2800" dirty="0" err="1">
                <a:solidFill>
                  <a:srgbClr val="002060"/>
                </a:solidFill>
              </a:rPr>
              <a:t>itulis</a:t>
            </a:r>
            <a:r>
              <a:rPr lang="id-ID" sz="2800" dirty="0">
                <a:solidFill>
                  <a:srgbClr val="002060"/>
                </a:solidFill>
              </a:rPr>
              <a:t> dalam Bahasa Indonesia</a:t>
            </a:r>
            <a:r>
              <a:rPr lang="en-US" sz="2800" dirty="0">
                <a:solidFill>
                  <a:srgbClr val="002060"/>
                </a:solidFill>
              </a:rPr>
              <a:t>,</a:t>
            </a:r>
            <a:r>
              <a:rPr lang="id-ID" sz="2800" dirty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p</a:t>
            </a:r>
            <a:r>
              <a:rPr lang="id-ID" sz="2800" dirty="0" err="1">
                <a:solidFill>
                  <a:srgbClr val="002060"/>
                </a:solidFill>
              </a:rPr>
              <a:t>enulis</a:t>
            </a:r>
            <a:r>
              <a:rPr lang="id-ID" sz="2800" dirty="0">
                <a:solidFill>
                  <a:srgbClr val="002060"/>
                </a:solidFill>
              </a:rPr>
              <a:t> paling sedikit berasal dari 4 (empat) institusi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e</a:t>
            </a:r>
            <a:r>
              <a:rPr lang="id-ID" sz="2800" dirty="0" err="1">
                <a:solidFill>
                  <a:srgbClr val="002060"/>
                </a:solidFill>
              </a:rPr>
              <a:t>ditor</a:t>
            </a:r>
            <a:r>
              <a:rPr lang="id-ID" sz="2800" dirty="0">
                <a:solidFill>
                  <a:srgbClr val="002060"/>
                </a:solidFill>
              </a:rPr>
              <a:t> sesuai dengan bidang ilmunya</a:t>
            </a:r>
            <a:r>
              <a:rPr lang="en-US" sz="2800" dirty="0">
                <a:solidFill>
                  <a:srgbClr val="002060"/>
                </a:solidFill>
              </a:rPr>
              <a:t>,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m</a:t>
            </a:r>
            <a:r>
              <a:rPr lang="id-ID" sz="2800" dirty="0" err="1">
                <a:solidFill>
                  <a:srgbClr val="002060"/>
                </a:solidFill>
              </a:rPr>
              <a:t>emiliki</a:t>
            </a:r>
            <a:r>
              <a:rPr lang="id-ID" sz="2800" dirty="0">
                <a:solidFill>
                  <a:srgbClr val="002060"/>
                </a:solidFill>
              </a:rPr>
              <a:t> ISBN</a:t>
            </a:r>
            <a:r>
              <a:rPr lang="en-US" sz="2800" dirty="0">
                <a:solidFill>
                  <a:srgbClr val="002060"/>
                </a:solidFill>
              </a:rPr>
              <a:t>,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d</a:t>
            </a:r>
            <a:r>
              <a:rPr lang="id-ID" sz="2800" dirty="0" err="1">
                <a:solidFill>
                  <a:srgbClr val="002060"/>
                </a:solidFill>
              </a:rPr>
              <a:t>iterbitkan</a:t>
            </a:r>
            <a:r>
              <a:rPr lang="id-ID" sz="2800" dirty="0">
                <a:solidFill>
                  <a:srgbClr val="002060"/>
                </a:solidFill>
              </a:rPr>
              <a:t> oleh lembaga ilmiah yang bereputasi, yaitu organisasi profesi, perguruan tinggi,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id-ID" sz="2800" dirty="0">
                <a:solidFill>
                  <a:srgbClr val="002060"/>
                </a:solidFill>
              </a:rPr>
              <a:t>lembaga penelitian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5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5129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8499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26" y="452718"/>
            <a:ext cx="11191461" cy="1101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 err="1"/>
              <a:t>Prosiding</a:t>
            </a:r>
            <a:r>
              <a:rPr lang="en-US" sz="4000" b="1" dirty="0"/>
              <a:t> Seminar </a:t>
            </a:r>
            <a:r>
              <a:rPr lang="en-US" sz="4000" b="1" dirty="0" err="1"/>
              <a:t>Internasional</a:t>
            </a:r>
            <a:br>
              <a:rPr lang="en-US" sz="4000" b="1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22" y="2027583"/>
            <a:ext cx="10316817" cy="4220816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srgbClr val="002060"/>
                </a:solidFill>
              </a:rPr>
              <a:t>d</a:t>
            </a:r>
            <a:r>
              <a:rPr lang="id-ID" sz="3200" dirty="0" err="1">
                <a:solidFill>
                  <a:srgbClr val="002060"/>
                </a:solidFill>
              </a:rPr>
              <a:t>itulis</a:t>
            </a:r>
            <a:r>
              <a:rPr lang="id-ID" sz="3200" dirty="0">
                <a:solidFill>
                  <a:srgbClr val="002060"/>
                </a:solidFill>
              </a:rPr>
              <a:t> dalam bahasa resmi PBB (Arab, </a:t>
            </a:r>
            <a:r>
              <a:rPr lang="id-ID" sz="3200" dirty="0" err="1">
                <a:solidFill>
                  <a:srgbClr val="002060"/>
                </a:solidFill>
              </a:rPr>
              <a:t>I`nggris</a:t>
            </a:r>
            <a:r>
              <a:rPr lang="id-ID" sz="3200" dirty="0">
                <a:solidFill>
                  <a:srgbClr val="002060"/>
                </a:solidFill>
              </a:rPr>
              <a:t>, Perancis, Rusia, Spanyol dan Tiongkok)</a:t>
            </a:r>
            <a:r>
              <a:rPr lang="en-US" sz="3200" dirty="0">
                <a:solidFill>
                  <a:srgbClr val="002060"/>
                </a:solidFill>
              </a:rPr>
              <a:t>,</a:t>
            </a:r>
          </a:p>
          <a:p>
            <a:r>
              <a:rPr lang="en-US" sz="3200" dirty="0">
                <a:solidFill>
                  <a:srgbClr val="002060"/>
                </a:solidFill>
              </a:rPr>
              <a:t>e</a:t>
            </a:r>
            <a:r>
              <a:rPr lang="id-ID" sz="3200" dirty="0" err="1">
                <a:solidFill>
                  <a:srgbClr val="002060"/>
                </a:solidFill>
              </a:rPr>
              <a:t>ditor</a:t>
            </a:r>
            <a:r>
              <a:rPr lang="id-ID" sz="3200" dirty="0">
                <a:solidFill>
                  <a:srgbClr val="002060"/>
                </a:solidFill>
              </a:rPr>
              <a:t> berasal dari berbagai negara sesuai dengan bidang ilmunya</a:t>
            </a:r>
            <a:r>
              <a:rPr lang="en-US" sz="3200" dirty="0">
                <a:solidFill>
                  <a:srgbClr val="002060"/>
                </a:solidFill>
              </a:rPr>
              <a:t>,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</a:t>
            </a:r>
            <a:r>
              <a:rPr lang="id-ID" sz="3200" dirty="0" err="1">
                <a:solidFill>
                  <a:srgbClr val="002060"/>
                </a:solidFill>
              </a:rPr>
              <a:t>enulis</a:t>
            </a:r>
            <a:r>
              <a:rPr lang="id-ID" sz="3200" dirty="0">
                <a:solidFill>
                  <a:srgbClr val="002060"/>
                </a:solidFill>
              </a:rPr>
              <a:t> paling sedikit berasal dari 4 (empat) negara</a:t>
            </a:r>
            <a:r>
              <a:rPr lang="en-US" sz="3200" dirty="0">
                <a:solidFill>
                  <a:srgbClr val="002060"/>
                </a:solidFill>
              </a:rPr>
              <a:t>,</a:t>
            </a:r>
          </a:p>
          <a:p>
            <a:r>
              <a:rPr lang="en-US" sz="3200" dirty="0">
                <a:solidFill>
                  <a:srgbClr val="002060"/>
                </a:solidFill>
              </a:rPr>
              <a:t>m</a:t>
            </a:r>
            <a:r>
              <a:rPr lang="id-ID" sz="3200" dirty="0" err="1">
                <a:solidFill>
                  <a:srgbClr val="002060"/>
                </a:solidFill>
              </a:rPr>
              <a:t>emiliki</a:t>
            </a:r>
            <a:r>
              <a:rPr lang="id-ID" sz="3200" dirty="0">
                <a:solidFill>
                  <a:srgbClr val="002060"/>
                </a:solidFill>
              </a:rPr>
              <a:t> ISBN</a:t>
            </a:r>
            <a:r>
              <a:rPr lang="en-US" sz="3200" dirty="0">
                <a:solidFill>
                  <a:srgbClr val="002060"/>
                </a:solidFill>
              </a:rPr>
              <a:t>.</a:t>
            </a:r>
            <a:r>
              <a:rPr lang="en-US" sz="3200" dirty="0">
                <a:solidFill>
                  <a:srgbClr val="002060"/>
                </a:solidFill>
                <a:effectLst/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879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1" y="452718"/>
            <a:ext cx="9670705" cy="140053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4" algn="ctr" defTabSz="457200" rtl="0">
              <a:spcBef>
                <a:spcPct val="0"/>
              </a:spcBef>
            </a:pPr>
            <a:br>
              <a:rPr lang="id-ID" sz="3600" b="1" dirty="0"/>
            </a:br>
            <a:br>
              <a:rPr lang="en-US" sz="3600" b="1" dirty="0"/>
            </a:br>
            <a:r>
              <a:rPr lang="id-ID" sz="3200" b="1" dirty="0"/>
              <a:t>Kriteria untuk seminar/simposium/</a:t>
            </a:r>
            <a:br>
              <a:rPr lang="id-ID" sz="3200" b="1" dirty="0"/>
            </a:br>
            <a:r>
              <a:rPr lang="id-ID" sz="3200" b="1" dirty="0"/>
              <a:t>lokakarya internasional </a:t>
            </a:r>
            <a:br>
              <a:rPr lang="id-ID" sz="3200" b="1" dirty="0"/>
            </a:br>
            <a:br>
              <a:rPr lang="id-ID" sz="3200" dirty="0"/>
            </a:br>
            <a:r>
              <a:rPr lang="id-ID" sz="3200" dirty="0"/>
              <a:t>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7878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id-ID" sz="2800" dirty="0">
                <a:solidFill>
                  <a:srgbClr val="002060"/>
                </a:solidFill>
              </a:rPr>
              <a:t>Diselenggarakan oleh asosiasi profesi, atau perguruan tinggi, atau  lembaga ilmiah yang bereputasi. </a:t>
            </a:r>
            <a:endParaRPr lang="en-US" sz="28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id-ID" sz="2800" i="1" dirty="0" err="1">
                <a:solidFill>
                  <a:srgbClr val="002060"/>
                </a:solidFill>
              </a:rPr>
              <a:t>Steering</a:t>
            </a:r>
            <a:r>
              <a:rPr lang="id-ID" sz="2800" i="1" dirty="0">
                <a:solidFill>
                  <a:srgbClr val="002060"/>
                </a:solidFill>
              </a:rPr>
              <a:t> </a:t>
            </a:r>
            <a:r>
              <a:rPr lang="id-ID" sz="2800" i="1" dirty="0" err="1">
                <a:solidFill>
                  <a:srgbClr val="002060"/>
                </a:solidFill>
              </a:rPr>
              <a:t>committee</a:t>
            </a:r>
            <a:r>
              <a:rPr lang="id-ID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(</a:t>
            </a:r>
            <a:r>
              <a:rPr lang="en-US" sz="2800" dirty="0" err="1">
                <a:solidFill>
                  <a:srgbClr val="002060"/>
                </a:solidFill>
              </a:rPr>
              <a:t>Panitia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Pengarah</a:t>
            </a:r>
            <a:r>
              <a:rPr lang="en-US" sz="2800" dirty="0">
                <a:solidFill>
                  <a:srgbClr val="002060"/>
                </a:solidFill>
              </a:rPr>
              <a:t>)</a:t>
            </a:r>
            <a:r>
              <a:rPr lang="id-ID" sz="2800" dirty="0">
                <a:solidFill>
                  <a:srgbClr val="002060"/>
                </a:solidFill>
              </a:rPr>
              <a:t> terdiri dari para pakar yang berasal dari berbagai negara.</a:t>
            </a:r>
            <a:endParaRPr lang="en-US" sz="28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id-ID" sz="2800" dirty="0">
                <a:solidFill>
                  <a:srgbClr val="002060"/>
                </a:solidFill>
              </a:rPr>
              <a:t>Bahasa pengantar yang digunakan adalah bahasa resmi PBB (Arab, Inggris, Perancis, Rusia, Spanyol dan Tiongkok)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 marL="457200" lvl="0" indent="-457200">
              <a:buFont typeface="+mj-lt"/>
              <a:buAutoNum type="arabicParenR"/>
            </a:pPr>
            <a:r>
              <a:rPr lang="id-ID" sz="2800" dirty="0">
                <a:solidFill>
                  <a:srgbClr val="002060"/>
                </a:solidFill>
              </a:rPr>
              <a:t>Pemakalah dan peserta berasal dari berbagai negara (paling sedikit 4 (empat) negara)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488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84632"/>
            <a:ext cx="10482137" cy="160934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3600" dirty="0"/>
              <a:t>Kriteria untuk seminar/simposium/</a:t>
            </a:r>
            <a:br>
              <a:rPr lang="id-ID" sz="3600" dirty="0"/>
            </a:br>
            <a:r>
              <a:rPr lang="id-ID" sz="3600" dirty="0"/>
              <a:t>lokakarya nasional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305878"/>
            <a:ext cx="10482137" cy="394252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marL="457200" lvl="0" indent="-457200">
              <a:buFont typeface="+mj-lt"/>
              <a:buAutoNum type="arabicParenR"/>
            </a:pPr>
            <a:r>
              <a:rPr lang="id-ID" sz="2800" dirty="0">
                <a:solidFill>
                  <a:srgbClr val="002060"/>
                </a:solidFill>
              </a:rPr>
              <a:t>Diselenggarakan oleh asosiasi profesi, atau perguruan tinggi, atau lembaga ilmiah yang bereputasi.</a:t>
            </a:r>
            <a:endParaRPr lang="en-US" sz="2800" dirty="0">
              <a:solidFill>
                <a:srgbClr val="002060"/>
              </a:solidFill>
              <a:effectLst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id-ID" sz="2800" i="1" dirty="0" err="1">
                <a:solidFill>
                  <a:srgbClr val="002060"/>
                </a:solidFill>
              </a:rPr>
              <a:t>Steering</a:t>
            </a:r>
            <a:r>
              <a:rPr lang="id-ID" sz="2800" i="1" dirty="0">
                <a:solidFill>
                  <a:srgbClr val="002060"/>
                </a:solidFill>
              </a:rPr>
              <a:t> </a:t>
            </a:r>
            <a:r>
              <a:rPr lang="id-ID" sz="2800" i="1" dirty="0" err="1">
                <a:solidFill>
                  <a:srgbClr val="002060"/>
                </a:solidFill>
              </a:rPr>
              <a:t>committee</a:t>
            </a:r>
            <a:r>
              <a:rPr lang="id-ID" sz="2800" dirty="0">
                <a:solidFill>
                  <a:srgbClr val="002060"/>
                </a:solidFill>
              </a:rPr>
              <a:t> ( Panitia Pengarah) yang terdiri dari para pakar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 marL="457200" lvl="0" indent="-457200">
              <a:buFont typeface="+mj-lt"/>
              <a:buAutoNum type="arabicParenR"/>
            </a:pPr>
            <a:r>
              <a:rPr lang="id-ID" sz="2800" dirty="0">
                <a:solidFill>
                  <a:srgbClr val="002060"/>
                </a:solidFill>
              </a:rPr>
              <a:t>Bahasa pengantar yang digunakan adalah bahasa Indonesia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 marL="457200" lvl="0" indent="-457200">
              <a:buFont typeface="+mj-lt"/>
              <a:buAutoNum type="arabicParenR"/>
            </a:pPr>
            <a:r>
              <a:rPr lang="id-ID" sz="2800" dirty="0">
                <a:solidFill>
                  <a:srgbClr val="002060"/>
                </a:solidFill>
              </a:rPr>
              <a:t>Pemakalah dan peserta berasal dari berbagai perguruan tinggi/lembaga ilmiah lingkup nasional.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" y="4161"/>
            <a:ext cx="12191999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2</a:t>
            </a:r>
            <a:r>
              <a:rPr lang="id-ID" sz="4400" b="1" dirty="0">
                <a:solidFill>
                  <a:schemeClr val="bg1"/>
                </a:solidFill>
              </a:rPr>
              <a:t>. Data Pendukung/Administrasi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555" y="773602"/>
            <a:ext cx="4016751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d-ID" sz="2800" b="1" dirty="0"/>
              <a:t>18 item Kem</a:t>
            </a:r>
            <a:r>
              <a:rPr lang="en-US" sz="2800" b="1" dirty="0" err="1"/>
              <a:t>endikbud</a:t>
            </a:r>
            <a:endParaRPr lang="id-ID" sz="28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195195"/>
              </p:ext>
            </p:extLst>
          </p:nvPr>
        </p:nvGraphicFramePr>
        <p:xfrm>
          <a:off x="5" y="1350631"/>
          <a:ext cx="12191999" cy="5418667"/>
        </p:xfrm>
        <a:graphic>
          <a:graphicData uri="http://schemas.openxmlformats.org/drawingml/2006/table">
            <a:tbl>
              <a:tblPr/>
              <a:tblGrid>
                <a:gridCol w="1219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18667">
                <a:tc>
                  <a:txBody>
                    <a:bodyPr/>
                    <a:lstStyle/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Surat Pengantar Rektor/Kopertis/Kementerian Lainnya </a:t>
                      </a: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FC Ijazah (Legalisir), (wajib ada, baik mau digunakan atau tidak)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SK Tugas Belajar (bagi yang mengajukan angka kredit Ijazah)</a:t>
                      </a: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SK Aktif kembali (bagi yang mengajukan angka kredit Ijazah)</a:t>
                      </a: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Ringkasan (bukan abstrak) Tesis/Disertasi (wajib ada, baik mau digunakan atau tidak)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SK JAFA Terakhir (yang ada rincian perolehan angka kredit)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SK Pangkat Terakhir</a:t>
                      </a: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Daftar Usulan Penilaian Angka Kredit (DUPAK) .. Lampiran 3 PB PermenpanRB</a:t>
                      </a:r>
                      <a:r>
                        <a:rPr lang="id-ID" sz="1600" b="1" baseline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No.17/2013 jo No.46/2013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Surat Pernyataan Melaksanakan Pendidikan .. Lampiran 4 PB PermenpanRB</a:t>
                      </a:r>
                      <a:r>
                        <a:rPr lang="id-ID" sz="1600" b="1" baseline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No.17/2013 jo No.46/2013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Surat Pernyataan Melaksanakan Penelitian .. Lampiran 5 PB PermenpanRB</a:t>
                      </a:r>
                      <a:r>
                        <a:rPr lang="id-ID" sz="1600" b="1" baseline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No.17/2013 jo No.46/2013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Surat Pernyataan Melaksanakan Pengabdian .. Lampiran 6 PB PermenpanRB</a:t>
                      </a:r>
                      <a:r>
                        <a:rPr lang="id-ID" sz="1600" b="1" baseline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No.17/2013 jo No.46/2013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Surat Pernyataan Penunjang Tri Dharma PT .. Lampiran 7 PB PermenpanRB</a:t>
                      </a:r>
                      <a:r>
                        <a:rPr lang="id-ID" sz="1600" b="1" baseline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No.17/2013 jo No.46/2013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Surat Pernyataan Validasi Karya Ilmiah dari Rektor/Dekan</a:t>
                      </a: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Surat Pernyataan Keabsahan Karya Ilmiah (bermaterai 6000 dari Pengusul)</a:t>
                      </a: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Berita Acara Pertimbangan/Persetujuan Senat Unibersitas/Fakultas dan Daftar Hadirnya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FC Sertifikasi Pendidik (bagi yang mengjaukan ke LK, Profesor)</a:t>
                      </a: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Peer Review Masing-Masing Karya Ilmiah (minimal 2 Peer Review untuk setiap Karya Ilmiah)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b="1" dirty="0">
                          <a:solidFill>
                            <a:srgbClr val="002060"/>
                          </a:solidFill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Tambahan: (a) Softcopy semua karya penelitian, untuk keperluan tes kemiripan; dan (b) Daftar URL (Jurnal, Artikel, Peer Review)</a:t>
                      </a:r>
                      <a:endParaRPr lang="id-ID" sz="16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37" marR="5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08092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hlinkClick r:id="rId2"/>
              </a:rPr>
              <a:t>www.pak.ristekdikti.go.id</a:t>
            </a:r>
            <a:endParaRPr lang="en-US" sz="4000" b="1" dirty="0"/>
          </a:p>
          <a:p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204321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terima kas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60" y="1351665"/>
            <a:ext cx="8365140" cy="417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5700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3027" y="1783548"/>
            <a:ext cx="9210260" cy="16269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972" b="1" spc="312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Arial" pitchFamily="34" charset="0"/>
              </a:rPr>
              <a:t>Terima</a:t>
            </a:r>
            <a:r>
              <a:rPr lang="en-US" sz="9972" b="1" spc="312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Arial" pitchFamily="34" charset="0"/>
              </a:rPr>
              <a:t> </a:t>
            </a:r>
            <a:r>
              <a:rPr lang="en-US" sz="9972" b="1" spc="312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Arial" pitchFamily="34" charset="0"/>
              </a:rPr>
              <a:t>Kasih</a:t>
            </a:r>
            <a:endParaRPr lang="en-US" sz="9972" b="1" spc="312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043" y="6043898"/>
            <a:ext cx="12192000" cy="764225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3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d-ID"/>
            </a:defPPr>
            <a:lvl1pPr algn="ctr">
              <a:defRPr sz="3600" b="1" i="1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en-US" sz="2077"/>
              <a:t>Kementrian</a:t>
            </a:r>
            <a:r>
              <a:rPr lang="en-US" sz="2077" dirty="0"/>
              <a:t> </a:t>
            </a:r>
            <a:r>
              <a:rPr lang="en-US" sz="2077" dirty="0" err="1"/>
              <a:t>Pendidikan</a:t>
            </a:r>
            <a:r>
              <a:rPr lang="en-US" sz="2077" dirty="0"/>
              <a:t> </a:t>
            </a:r>
            <a:r>
              <a:rPr lang="en-US" sz="2077" dirty="0" err="1"/>
              <a:t>dan</a:t>
            </a:r>
            <a:r>
              <a:rPr lang="en-US" sz="2077" dirty="0"/>
              <a:t> </a:t>
            </a:r>
            <a:r>
              <a:rPr lang="en-US" sz="2077" dirty="0" err="1"/>
              <a:t>Kebudayaan</a:t>
            </a:r>
            <a:endParaRPr lang="en-US" sz="2077" dirty="0"/>
          </a:p>
        </p:txBody>
      </p:sp>
      <p:sp>
        <p:nvSpPr>
          <p:cNvPr id="35846" name="Slide Number Placeholder 2"/>
          <p:cNvSpPr txBox="1">
            <a:spLocks noChangeArrowheads="1"/>
          </p:cNvSpPr>
          <p:nvPr/>
        </p:nvSpPr>
        <p:spPr bwMode="auto">
          <a:xfrm>
            <a:off x="11535508" y="6408016"/>
            <a:ext cx="656493" cy="33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24C07BB3-2B2B-4EB0-8F6D-F8F16DB86C00}" type="slidenum">
              <a:rPr lang="en-US" sz="1454" b="1"/>
              <a:pPr algn="ctr"/>
              <a:t>56</a:t>
            </a:fld>
            <a:endParaRPr lang="id-ID" sz="1039" b="1"/>
          </a:p>
        </p:txBody>
      </p:sp>
    </p:spTree>
    <p:extLst>
      <p:ext uri="{BB962C8B-B14F-4D97-AF65-F5344CB8AC3E}">
        <p14:creationId xmlns:p14="http://schemas.microsoft.com/office/powerpoint/2010/main" val="174834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575" y="-342506"/>
            <a:ext cx="7230938" cy="712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6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6842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717" y="72189"/>
            <a:ext cx="6143283" cy="678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2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62108BC9-7E21-46EE-9DA1-A4B4CB72259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6215" y="1290309"/>
            <a:ext cx="1120603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sz="28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  <a:hlinkClick r:id="rId2" action="ppaction://hlinkfile"/>
              </a:rPr>
              <a:t>Permenpan &amp; RB No.17 Tahun 2013</a:t>
            </a:r>
            <a:r>
              <a:rPr lang="id-ID" sz="28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 </a:t>
            </a:r>
            <a:r>
              <a:rPr lang="id-ID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(plus Lampirannya) tentang: Jabfung Dosen dan Angka Kreditnya (ditetapkan 15 Maret 2013; diundangkan 21 Maret 2013) </a:t>
            </a:r>
          </a:p>
          <a:p>
            <a:pPr marL="457200" indent="-457200">
              <a:buAutoNum type="arabicPeriod"/>
              <a:defRPr/>
            </a:pPr>
            <a:r>
              <a:rPr lang="id-ID" altLang="en-US" sz="28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  <a:hlinkClick r:id="rId3" action="ppaction://hlinkfile"/>
              </a:rPr>
              <a:t>Permenpan &amp; RB No. 46 Tahun 2013</a:t>
            </a:r>
            <a:r>
              <a:rPr lang="id-ID" altLang="en-US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 (plus Lampirannya) tentang: Perubahan atas Permenpan &amp; RB No. 17 Tahun 2013 </a:t>
            </a:r>
            <a:r>
              <a:rPr lang="id-ID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(ditetapkan 27 Desember 2013; diundangkan 04 Februari 2014) </a:t>
            </a:r>
            <a:endParaRPr lang="id-ID" altLang="en-US" sz="1600" b="1" dirty="0"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marL="457200" indent="-457200">
              <a:buAutoNum type="arabicPeriod"/>
              <a:defRPr/>
            </a:pPr>
            <a:r>
              <a:rPr lang="id-ID" altLang="en-US" sz="28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  <a:hlinkClick r:id="rId4" action="ppaction://hlinkfile"/>
              </a:rPr>
              <a:t>Peraturan Bersama</a:t>
            </a:r>
            <a:r>
              <a:rPr lang="id-ID" altLang="en-US" sz="28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 </a:t>
            </a:r>
            <a:r>
              <a:rPr lang="id-ID" altLang="en-US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Mendikbud (No.4/VIII/PB/2014) dan Ketua BKN (No. 24/2014) tentang: Ketentuan Pelaksanaan Permenpan &amp; RB No.17/2013 Sebagaimana Telah Diubah Dengan Permenpan &amp; RB No. 46/2013 </a:t>
            </a:r>
            <a:r>
              <a:rPr lang="id-ID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(ditetapkan 12 Agustus 2014; diundangkan 20 Agustus 2014) </a:t>
            </a:r>
            <a:endParaRPr lang="id-ID" altLang="en-US" sz="1600" b="1" dirty="0"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marL="457200" indent="-457200">
              <a:buAutoNum type="arabicPeriod"/>
              <a:defRPr/>
            </a:pPr>
            <a:r>
              <a:rPr lang="id-ID" altLang="en-US" sz="28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  <a:hlinkClick r:id="rId5" action="ppaction://hlinkfile"/>
              </a:rPr>
              <a:t>Permendikbud No. 92 Tahun 2014</a:t>
            </a:r>
            <a:r>
              <a:rPr lang="id-ID" altLang="en-US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 tentang: Petunjuk Teknis Pelaksanaan PAK Jabfung Dosen </a:t>
            </a:r>
            <a:r>
              <a:rPr lang="id-ID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(ditetapkan 17 September 2014; diundangkan 19 September 2014) </a:t>
            </a:r>
            <a:endParaRPr lang="id-ID" altLang="en-US" sz="1600" b="1" dirty="0"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altLang="en-US" sz="28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  <a:hlinkClick r:id="rId6" action="ppaction://hlinkfile"/>
              </a:rPr>
              <a:t>Perdirjen Dikti tentang Pedoman Operasional 2019</a:t>
            </a:r>
            <a:endParaRPr lang="id-ID" altLang="en-US" sz="1600" b="1" dirty="0"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id-ID" altLang="en-US" sz="28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  <a:hlinkClick r:id="rId7" action="ppaction://hlinkfile"/>
              </a:rPr>
              <a:t>SE Dittendik Dikti</a:t>
            </a:r>
            <a:r>
              <a:rPr lang="id-ID" altLang="en-US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en-US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	(1). tentang Batas Pemberlakuan Regulasi Baru (</a:t>
            </a:r>
            <a:r>
              <a:rPr lang="id-ID" altLang="en-US" sz="1600" b="1" u="sng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01 April 2015</a:t>
            </a:r>
            <a:r>
              <a:rPr lang="id-ID" altLang="en-US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) dan Toleransi Berkas Lama Kembali ke Dittendik (sd </a:t>
            </a:r>
            <a:r>
              <a:rPr lang="id-ID" altLang="en-US" sz="1600" b="1" u="sng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31 Maret 2015 dan diperpanjang sampai 02 Januari 2017</a:t>
            </a:r>
            <a:r>
              <a:rPr lang="id-ID" altLang="en-US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)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en-US" sz="1600" b="1" dirty="0"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	(2). tentang (KI wajib on-line; Pengakuan TriDharma PT selama Bebas Jabatan; Penyusunan DUPAK; KI “Predatory”/Blacklist; dll.)  </a:t>
            </a:r>
            <a:endParaRPr lang="en-US" altLang="en-US" sz="1600" b="1" dirty="0"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49"/>
            <a:ext cx="121920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latin typeface="Arial" pitchFamily="34" charset="0"/>
                <a:cs typeface="Arial" pitchFamily="34" charset="0"/>
              </a:rPr>
              <a:t>LANDASAN REGULASI/HUKUM TERKAIT JABATAN AKADEMIK/PANGKAT DOSEN (JAPD)</a:t>
            </a:r>
          </a:p>
        </p:txBody>
      </p:sp>
    </p:spTree>
    <p:extLst>
      <p:ext uri="{BB962C8B-B14F-4D97-AF65-F5344CB8AC3E}">
        <p14:creationId xmlns:p14="http://schemas.microsoft.com/office/powerpoint/2010/main" val="2033669086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697" y="204732"/>
            <a:ext cx="7617824" cy="44728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400" b="1" dirty="0"/>
              <a:t>ALUR PROSES PAK UNTUK PTN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3704576" y="734707"/>
            <a:ext cx="5365727" cy="3374349"/>
            <a:chOff x="3122" y="3354"/>
            <a:chExt cx="5928" cy="6269"/>
          </a:xfrm>
        </p:grpSpPr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4601" y="3354"/>
              <a:ext cx="2520" cy="963"/>
            </a:xfrm>
            <a:prstGeom prst="rect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>
                      <a:lumMod val="100000"/>
                      <a:lumOff val="0"/>
                    </a:schemeClr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/>
              <a:r>
                <a:rPr lang="en-US" b="1" dirty="0">
                  <a:latin typeface="Cambria"/>
                  <a:ea typeface="ＭＳ 明朝"/>
                  <a:cs typeface="Times New Roman"/>
                </a:rPr>
                <a:t>PTN</a:t>
              </a: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601" y="6430"/>
              <a:ext cx="2551" cy="1080"/>
            </a:xfrm>
            <a:prstGeom prst="rect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>
                      <a:lumMod val="100000"/>
                      <a:lumOff val="0"/>
                    </a:schemeClr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/>
              <a:r>
                <a:rPr lang="id-ID" sz="700" dirty="0">
                  <a:latin typeface="Cambria"/>
                  <a:ea typeface="ＭＳ 明朝"/>
                  <a:cs typeface="Times New Roman"/>
                </a:rPr>
                <a:t> </a:t>
              </a:r>
              <a:endParaRPr lang="en-US" sz="1200" dirty="0">
                <a:latin typeface="Cambria"/>
                <a:ea typeface="ＭＳ 明朝"/>
                <a:cs typeface="Times New Roman"/>
              </a:endParaRPr>
            </a:p>
            <a:p>
              <a:pPr algn="ctr"/>
              <a:r>
                <a:rPr lang="en-US" sz="1400" b="1" dirty="0">
                  <a:latin typeface="Cambria"/>
                  <a:ea typeface="ＭＳ 明朝"/>
                  <a:cs typeface="Times New Roman"/>
                </a:rPr>
                <a:t>DIREKTORAT SUMBER DAYA </a:t>
              </a:r>
            </a:p>
            <a:p>
              <a:pPr algn="ctr"/>
              <a:r>
                <a:rPr lang="en-US" sz="1200" dirty="0">
                  <a:latin typeface="Cambria"/>
                  <a:ea typeface="ＭＳ 明朝"/>
                  <a:cs typeface="Times New Roman"/>
                </a:rPr>
                <a:t> </a:t>
              </a:r>
            </a:p>
          </p:txBody>
        </p:sp>
        <p:cxnSp>
          <p:nvCxnSpPr>
            <p:cNvPr id="78" name="AutoShape 112"/>
            <p:cNvCxnSpPr>
              <a:cxnSpLocks noChangeShapeType="1"/>
            </p:cNvCxnSpPr>
            <p:nvPr/>
          </p:nvCxnSpPr>
          <p:spPr bwMode="auto">
            <a:xfrm>
              <a:off x="5892" y="4317"/>
              <a:ext cx="0" cy="1890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118"/>
            <p:cNvCxnSpPr>
              <a:cxnSpLocks noChangeShapeType="1"/>
            </p:cNvCxnSpPr>
            <p:nvPr/>
          </p:nvCxnSpPr>
          <p:spPr bwMode="auto">
            <a:xfrm>
              <a:off x="9036" y="7668"/>
              <a:ext cx="14" cy="533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AutoShape 120"/>
            <p:cNvCxnSpPr>
              <a:cxnSpLocks noChangeShapeType="1"/>
              <a:stCxn id="63" idx="2"/>
              <a:endCxn id="128" idx="0"/>
            </p:cNvCxnSpPr>
            <p:nvPr/>
          </p:nvCxnSpPr>
          <p:spPr bwMode="auto">
            <a:xfrm flipH="1">
              <a:off x="5869" y="7510"/>
              <a:ext cx="8" cy="1555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AutoShape 138"/>
            <p:cNvCxnSpPr>
              <a:cxnSpLocks noChangeShapeType="1"/>
            </p:cNvCxnSpPr>
            <p:nvPr/>
          </p:nvCxnSpPr>
          <p:spPr bwMode="auto">
            <a:xfrm>
              <a:off x="3122" y="9582"/>
              <a:ext cx="1487" cy="41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5045741" y="4847516"/>
            <a:ext cx="2250831" cy="609149"/>
          </a:xfrm>
          <a:prstGeom prst="rect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id-ID" sz="1200" dirty="0">
                <a:latin typeface="Cambria"/>
                <a:ea typeface="ＭＳ 明朝"/>
                <a:cs typeface="Times New Roman"/>
              </a:rPr>
              <a:t> </a:t>
            </a:r>
            <a:endParaRPr lang="en-US" sz="1200" dirty="0">
              <a:latin typeface="Cambria"/>
              <a:ea typeface="ＭＳ 明朝"/>
              <a:cs typeface="Times New Roman"/>
            </a:endParaRPr>
          </a:p>
          <a:p>
            <a:pPr algn="ctr"/>
            <a:r>
              <a:rPr lang="en-US" sz="1600" b="1" dirty="0">
                <a:latin typeface="Cambria"/>
                <a:ea typeface="ＭＳ 明朝"/>
                <a:cs typeface="Times New Roman"/>
              </a:rPr>
              <a:t>SEKJEN KEMENDIKBUD </a:t>
            </a:r>
          </a:p>
          <a:p>
            <a:pPr algn="ctr"/>
            <a:endParaRPr lang="en-US" sz="1600" b="1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5049061" y="5891997"/>
            <a:ext cx="2247511" cy="609149"/>
          </a:xfrm>
          <a:prstGeom prst="rect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id-ID" sz="1200" dirty="0">
                <a:latin typeface="Cambria"/>
                <a:ea typeface="ＭＳ 明朝"/>
                <a:cs typeface="Times New Roman"/>
              </a:rPr>
              <a:t> </a:t>
            </a:r>
            <a:endParaRPr lang="en-US" sz="1200" dirty="0">
              <a:latin typeface="Cambria"/>
              <a:ea typeface="ＭＳ 明朝"/>
              <a:cs typeface="Times New Roman"/>
            </a:endParaRPr>
          </a:p>
          <a:p>
            <a:pPr algn="ctr"/>
            <a:r>
              <a:rPr lang="en-US" b="1" dirty="0">
                <a:latin typeface="Cambria"/>
                <a:ea typeface="ＭＳ 明朝"/>
                <a:cs typeface="Times New Roman"/>
              </a:rPr>
              <a:t>MENDIKBUD</a:t>
            </a:r>
          </a:p>
          <a:p>
            <a:pPr algn="ctr"/>
            <a:r>
              <a:rPr lang="en-US" b="1" dirty="0">
                <a:latin typeface="Cambria"/>
                <a:ea typeface="ＭＳ 明朝"/>
                <a:cs typeface="Times New Roman"/>
              </a:rPr>
              <a:t> 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7838668" y="3357553"/>
            <a:ext cx="2439470" cy="609149"/>
          </a:xfrm>
          <a:prstGeom prst="rect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id-ID" sz="1200" dirty="0">
                <a:latin typeface="Cambria"/>
                <a:ea typeface="ＭＳ 明朝"/>
                <a:cs typeface="Times New Roman"/>
              </a:rPr>
              <a:t> </a:t>
            </a:r>
            <a:endParaRPr lang="en-US" sz="1200" dirty="0">
              <a:latin typeface="Cambria"/>
              <a:ea typeface="ＭＳ 明朝"/>
              <a:cs typeface="Times New Roman"/>
            </a:endParaRPr>
          </a:p>
          <a:p>
            <a:pPr algn="ctr"/>
            <a:r>
              <a:rPr lang="en-US" b="1" dirty="0">
                <a:latin typeface="Cambria"/>
                <a:ea typeface="ＭＳ 明朝"/>
                <a:cs typeface="Times New Roman"/>
              </a:rPr>
              <a:t>TIM PAK KECIL</a:t>
            </a:r>
          </a:p>
          <a:p>
            <a:pPr algn="ctr"/>
            <a:r>
              <a:rPr lang="en-US" b="1" dirty="0">
                <a:latin typeface="Cambria"/>
                <a:ea typeface="ＭＳ 明朝"/>
                <a:cs typeface="Times New Roman"/>
              </a:rPr>
              <a:t>(TAHAP II: VALIDASI)</a:t>
            </a:r>
          </a:p>
          <a:p>
            <a:pPr algn="ctr"/>
            <a:r>
              <a:rPr lang="en-US" sz="1200" dirty="0">
                <a:latin typeface="Cambria"/>
                <a:ea typeface="ＭＳ 明朝"/>
                <a:cs typeface="Times New Roman"/>
              </a:rPr>
              <a:t> </a:t>
            </a: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3110792" y="4402586"/>
            <a:ext cx="1214845" cy="609149"/>
          </a:xfrm>
          <a:prstGeom prst="rect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id-ID" sz="1200" dirty="0">
                <a:latin typeface="Cambria"/>
                <a:ea typeface="ＭＳ 明朝"/>
                <a:cs typeface="Times New Roman"/>
              </a:rPr>
              <a:t> </a:t>
            </a:r>
            <a:endParaRPr lang="en-US" sz="1600" b="1" dirty="0">
              <a:latin typeface="Cambria"/>
              <a:ea typeface="ＭＳ 明朝"/>
              <a:cs typeface="Times New Roman"/>
            </a:endParaRPr>
          </a:p>
          <a:p>
            <a:pPr algn="ctr"/>
            <a:r>
              <a:rPr lang="en-US" b="1" dirty="0">
                <a:latin typeface="Cambria"/>
                <a:ea typeface="ＭＳ 明朝"/>
                <a:cs typeface="Times New Roman"/>
              </a:rPr>
              <a:t>BIRO SDM</a:t>
            </a:r>
          </a:p>
          <a:p>
            <a:pPr algn="ctr"/>
            <a:r>
              <a:rPr lang="en-US" sz="1200" dirty="0">
                <a:latin typeface="Cambria"/>
                <a:ea typeface="ＭＳ 明朝"/>
                <a:cs typeface="Times New Roman"/>
              </a:rPr>
              <a:t> </a:t>
            </a: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5064726" y="3842725"/>
            <a:ext cx="2250831" cy="609149"/>
          </a:xfrm>
          <a:prstGeom prst="rect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id-ID" sz="1200" dirty="0">
                <a:latin typeface="Cambria"/>
                <a:ea typeface="ＭＳ 明朝"/>
                <a:cs typeface="Times New Roman"/>
              </a:rPr>
              <a:t> </a:t>
            </a:r>
            <a:endParaRPr lang="en-US" sz="1200" dirty="0">
              <a:latin typeface="Cambria"/>
              <a:ea typeface="ＭＳ 明朝"/>
              <a:cs typeface="Times New Roman"/>
            </a:endParaRPr>
          </a:p>
          <a:p>
            <a:pPr algn="ctr"/>
            <a:r>
              <a:rPr lang="en-US" b="1" dirty="0">
                <a:latin typeface="Cambria"/>
                <a:ea typeface="ＭＳ 明朝"/>
                <a:cs typeface="Times New Roman"/>
              </a:rPr>
              <a:t>DIRJEN DIKTI</a:t>
            </a:r>
          </a:p>
          <a:p>
            <a:pPr algn="ctr"/>
            <a:r>
              <a:rPr lang="en-US" b="1" dirty="0">
                <a:latin typeface="Cambria"/>
                <a:ea typeface="ＭＳ 明朝"/>
                <a:cs typeface="Times New Roman"/>
              </a:rPr>
              <a:t> </a:t>
            </a:r>
          </a:p>
        </p:txBody>
      </p:sp>
      <p:cxnSp>
        <p:nvCxnSpPr>
          <p:cNvPr id="129" name="AutoShape 121"/>
          <p:cNvCxnSpPr>
            <a:cxnSpLocks noChangeShapeType="1"/>
            <a:stCxn id="128" idx="2"/>
            <a:endCxn id="105" idx="0"/>
          </p:cNvCxnSpPr>
          <p:nvPr/>
        </p:nvCxnSpPr>
        <p:spPr bwMode="auto">
          <a:xfrm flipH="1">
            <a:off x="6171157" y="4451874"/>
            <a:ext cx="18985" cy="395642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0" name="AutoShape 121"/>
          <p:cNvCxnSpPr>
            <a:cxnSpLocks noChangeShapeType="1"/>
            <a:stCxn id="105" idx="2"/>
            <a:endCxn id="106" idx="0"/>
          </p:cNvCxnSpPr>
          <p:nvPr/>
        </p:nvCxnSpPr>
        <p:spPr bwMode="auto">
          <a:xfrm>
            <a:off x="6171157" y="5456665"/>
            <a:ext cx="1660" cy="435332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1" name="AutoShape 121"/>
          <p:cNvCxnSpPr>
            <a:cxnSpLocks noChangeShapeType="1"/>
            <a:endCxn id="127" idx="0"/>
          </p:cNvCxnSpPr>
          <p:nvPr/>
        </p:nvCxnSpPr>
        <p:spPr bwMode="auto">
          <a:xfrm flipH="1">
            <a:off x="3718215" y="4123133"/>
            <a:ext cx="1" cy="279453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2" name="AutoShape 121"/>
          <p:cNvCxnSpPr>
            <a:cxnSpLocks noChangeShapeType="1"/>
            <a:endCxn id="40" idx="1"/>
          </p:cNvCxnSpPr>
          <p:nvPr/>
        </p:nvCxnSpPr>
        <p:spPr bwMode="auto">
          <a:xfrm>
            <a:off x="7351804" y="2680036"/>
            <a:ext cx="470936" cy="2249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3" name="AutoShape 118"/>
          <p:cNvCxnSpPr>
            <a:cxnSpLocks noChangeShapeType="1"/>
          </p:cNvCxnSpPr>
          <p:nvPr/>
        </p:nvCxnSpPr>
        <p:spPr bwMode="auto">
          <a:xfrm flipH="1">
            <a:off x="7330976" y="4262859"/>
            <a:ext cx="1792744" cy="0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5" name="AutoShape 118"/>
          <p:cNvCxnSpPr>
            <a:cxnSpLocks noChangeShapeType="1"/>
          </p:cNvCxnSpPr>
          <p:nvPr/>
        </p:nvCxnSpPr>
        <p:spPr bwMode="auto">
          <a:xfrm flipV="1">
            <a:off x="3725033" y="5216782"/>
            <a:ext cx="1307071" cy="7548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7" name="AutoShape 138"/>
          <p:cNvCxnSpPr>
            <a:cxnSpLocks noChangeShapeType="1"/>
            <a:stCxn id="127" idx="2"/>
          </p:cNvCxnSpPr>
          <p:nvPr/>
        </p:nvCxnSpPr>
        <p:spPr bwMode="auto">
          <a:xfrm flipH="1">
            <a:off x="3704577" y="5011735"/>
            <a:ext cx="13638" cy="255023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7822740" y="2377710"/>
            <a:ext cx="2439470" cy="609149"/>
          </a:xfrm>
          <a:prstGeom prst="rect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id-ID" sz="1200" dirty="0">
                <a:latin typeface="Cambria"/>
                <a:ea typeface="ＭＳ 明朝"/>
                <a:cs typeface="Times New Roman"/>
              </a:rPr>
              <a:t> </a:t>
            </a:r>
            <a:endParaRPr lang="en-US" sz="1200" dirty="0">
              <a:latin typeface="Cambria"/>
              <a:ea typeface="ＭＳ 明朝"/>
              <a:cs typeface="Times New Roman"/>
            </a:endParaRPr>
          </a:p>
          <a:p>
            <a:pPr algn="ctr"/>
            <a:r>
              <a:rPr lang="en-US" b="1" dirty="0">
                <a:latin typeface="Cambria"/>
                <a:ea typeface="ＭＳ 明朝"/>
                <a:cs typeface="Times New Roman"/>
              </a:rPr>
              <a:t>TIM PAK BESAR</a:t>
            </a:r>
          </a:p>
          <a:p>
            <a:pPr algn="ctr"/>
            <a:r>
              <a:rPr lang="en-US" b="1" dirty="0">
                <a:latin typeface="Cambria"/>
                <a:ea typeface="ＭＳ 明朝"/>
                <a:cs typeface="Times New Roman"/>
              </a:rPr>
              <a:t>(TAHAP I)</a:t>
            </a:r>
          </a:p>
          <a:p>
            <a:pPr algn="ctr"/>
            <a:r>
              <a:rPr lang="en-US" dirty="0">
                <a:latin typeface="Cambria"/>
                <a:ea typeface="ＭＳ 明朝"/>
                <a:cs typeface="Times New Roman"/>
              </a:rPr>
              <a:t> </a:t>
            </a:r>
          </a:p>
        </p:txBody>
      </p:sp>
      <p:cxnSp>
        <p:nvCxnSpPr>
          <p:cNvPr id="42" name="AutoShape 138"/>
          <p:cNvCxnSpPr>
            <a:cxnSpLocks noChangeShapeType="1"/>
          </p:cNvCxnSpPr>
          <p:nvPr/>
        </p:nvCxnSpPr>
        <p:spPr bwMode="auto">
          <a:xfrm flipH="1">
            <a:off x="9070303" y="3995621"/>
            <a:ext cx="13638" cy="255023"/>
          </a:xfrm>
          <a:prstGeom prst="straightConnector1">
            <a:avLst/>
          </a:prstGeom>
          <a:noFill/>
          <a:ln w="9525">
            <a:solidFill>
              <a:schemeClr val="tx1">
                <a:lumMod val="100000"/>
                <a:lumOff val="0"/>
              </a:scheme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1132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1819</TotalTime>
  <Words>3764</Words>
  <Application>Microsoft Office PowerPoint</Application>
  <PresentationFormat>Widescreen</PresentationFormat>
  <Paragraphs>505</Paragraphs>
  <Slides>56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Arial</vt:lpstr>
      <vt:lpstr>Arial Black</vt:lpstr>
      <vt:lpstr>Book Antiqua</vt:lpstr>
      <vt:lpstr>Calibri</vt:lpstr>
      <vt:lpstr>Cambria</vt:lpstr>
      <vt:lpstr>Century Gothic</vt:lpstr>
      <vt:lpstr>Corbel</vt:lpstr>
      <vt:lpstr>Courier New</vt:lpstr>
      <vt:lpstr>Montserrat Light</vt:lpstr>
      <vt:lpstr>Wingdings</vt:lpstr>
      <vt:lpstr>Basis</vt:lpstr>
      <vt:lpstr>REGULASI PERHITUNGAN ANGKA KREDIT DOSEN DAN PENYIAPAN SDM UNGGUL PERGURUAN TINGGI </vt:lpstr>
      <vt:lpstr>Rekapitulasi Dosen Berdasarkan Jabatan Fungsional di Lingkungan Kementerian Pendidikan dan Kebudayaan</vt:lpstr>
      <vt:lpstr>Grafik Dosen Berdasarkan Jabatan Fungsional di Lingkungan Kementerian Dikbud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ALUR PROSES PAK UNTUK PTN</vt:lpstr>
      <vt:lpstr>   KENAIKAN KARIER  JABATAN AKADEMIK DOSEN   </vt:lpstr>
      <vt:lpstr>PowerPoint Presentation</vt:lpstr>
      <vt:lpstr>PowerPoint Presentation</vt:lpstr>
      <vt:lpstr>Pengangkatan Pertama Jabatan Akademik Asisten Ahli</vt:lpstr>
      <vt:lpstr>Asisten Ahli ke Lektor    Asisten Ahli ke Lektor    A</vt:lpstr>
      <vt:lpstr>Lektor ke Lektor Kepala</vt:lpstr>
      <vt:lpstr>Lektor Kepala ke Profesor (Reguler)</vt:lpstr>
      <vt:lpstr>Lektor Kepala ke Profesor (Reguler)</vt:lpstr>
      <vt:lpstr>Syarat Tambahan Pengajuan Usulan Profesor</vt:lpstr>
      <vt:lpstr>Lektor Kepala ke Profesor (Reguler)</vt:lpstr>
      <vt:lpstr>   Kenaikan Jabatan Akademik melalui  Loncat Jabatan   </vt:lpstr>
      <vt:lpstr>PowerPoint Presentation</vt:lpstr>
      <vt:lpstr>Asisten Ahli ke Lektor Kepala</vt:lpstr>
      <vt:lpstr>Loncat Jabatan dari Asisten Ahli ke Lektor</vt:lpstr>
      <vt:lpstr>Lektor ke Profesor</vt:lpstr>
      <vt:lpstr>Loncat Jabatan dari Lektor Kepala ke Profesor</vt:lpstr>
      <vt:lpstr>Persyaratan Khusus untuk Kenaikan Jabatan Akademik</vt:lpstr>
      <vt:lpstr>Penjaminan Mutu Jabatan Akademik Dosen,  khususnya Profesor</vt:lpstr>
      <vt:lpstr>PowerPoint Presentation</vt:lpstr>
      <vt:lpstr>PowerPoint Presentation</vt:lpstr>
      <vt:lpstr>PowerPoint Presentation</vt:lpstr>
      <vt:lpstr>PowerPoint Presentation</vt:lpstr>
      <vt:lpstr>Karya Ilmiah saat Kuliah</vt:lpstr>
      <vt:lpstr>Karya Ilmiah Saat Studi</vt:lpstr>
      <vt:lpstr>Jurnal Edisi Khusus</vt:lpstr>
      <vt:lpstr>PowerPoint Presentation</vt:lpstr>
      <vt:lpstr>PowerPoint Presentation</vt:lpstr>
      <vt:lpstr>PowerPoint Presentation</vt:lpstr>
      <vt:lpstr>PowerPoint Presentation</vt:lpstr>
      <vt:lpstr>Penyebab Umum Usulan JABATAN AKADEMIK Belum Disetujui</vt:lpstr>
      <vt:lpstr>Kelemahan Artikel Jurnal untuk Syarat Khusus (Berdasarkan Temuan Tim PAK)</vt:lpstr>
      <vt:lpstr>Kelemahan Artikel Jurnal untuk Syarat Khusus (Berdasarkan Temuan Tim PAK)</vt:lpstr>
      <vt:lpstr>Kelemahan Artikel Jurnal untuk Syarat Khusus (Berdasarkan Temuan Tim PAK)</vt:lpstr>
      <vt:lpstr>Kelemahan Artikel Jurnal untuk Syarat Khusus (Berdasarkan Temuan Tim PAK)</vt:lpstr>
      <vt:lpstr>Upaya Jika Tidak Puas terhadap  Hasil Penilaian Tim PJA</vt:lpstr>
      <vt:lpstr>Kriteria Jurnal ilmiah internasional yang berkualitas  </vt:lpstr>
      <vt:lpstr>Kriteria Jurnal ilmiah internasional yang berkualitas  </vt:lpstr>
      <vt:lpstr>Jurnal yang diakui sebagai jurnal internasional oleh Ditjen SDID selain memenuhi kriteria butir 12 huruf a sampai k juga mempunyai indikator sbb:  </vt:lpstr>
      <vt:lpstr>Jurnal internasional bereputasi adalah jurnal yang memenuhi kriteria sebagai jurnal internasional huruf a sampai k di atas, dengan indikator</vt:lpstr>
      <vt:lpstr>Prosiding Seminar Nasional</vt:lpstr>
      <vt:lpstr>  Prosiding Seminar Internasional  </vt:lpstr>
      <vt:lpstr>  Kriteria untuk seminar/simposium/ lokakarya internasional     </vt:lpstr>
      <vt:lpstr>Kriteria untuk seminar/simposium/ lokakarya nasional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PENINGKATAN PRODUKTIVITAS KINERJA LEKTOR KEPALA DAN PROFESOR BAGI REPUTASI UNNES MENUJU WCU</dc:title>
  <dc:creator>bunyamin bunyamin</dc:creator>
  <cp:lastModifiedBy>Bunyamin Maftuh</cp:lastModifiedBy>
  <cp:revision>159</cp:revision>
  <dcterms:created xsi:type="dcterms:W3CDTF">2017-11-13T15:32:35Z</dcterms:created>
  <dcterms:modified xsi:type="dcterms:W3CDTF">2020-01-30T14:21:09Z</dcterms:modified>
</cp:coreProperties>
</file>